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63"/>
  </p:notesMasterIdLst>
  <p:handoutMasterIdLst>
    <p:handoutMasterId r:id="rId64"/>
  </p:handoutMasterIdLst>
  <p:sldIdLst>
    <p:sldId id="500" r:id="rId3"/>
    <p:sldId id="791" r:id="rId4"/>
    <p:sldId id="991" r:id="rId5"/>
    <p:sldId id="992" r:id="rId6"/>
    <p:sldId id="994" r:id="rId7"/>
    <p:sldId id="995" r:id="rId8"/>
    <p:sldId id="977" r:id="rId9"/>
    <p:sldId id="999" r:id="rId10"/>
    <p:sldId id="997" r:id="rId11"/>
    <p:sldId id="998" r:id="rId12"/>
    <p:sldId id="996" r:id="rId13"/>
    <p:sldId id="988" r:id="rId14"/>
    <p:sldId id="981" r:id="rId15"/>
    <p:sldId id="1041" r:id="rId16"/>
    <p:sldId id="1000" r:id="rId17"/>
    <p:sldId id="1001" r:id="rId18"/>
    <p:sldId id="989" r:id="rId19"/>
    <p:sldId id="1002" r:id="rId20"/>
    <p:sldId id="982" r:id="rId21"/>
    <p:sldId id="1003" r:id="rId22"/>
    <p:sldId id="1004" r:id="rId23"/>
    <p:sldId id="1005" r:id="rId24"/>
    <p:sldId id="1006" r:id="rId25"/>
    <p:sldId id="1007" r:id="rId26"/>
    <p:sldId id="1008" r:id="rId27"/>
    <p:sldId id="1010" r:id="rId28"/>
    <p:sldId id="1011" r:id="rId29"/>
    <p:sldId id="1012" r:id="rId30"/>
    <p:sldId id="1009" r:id="rId31"/>
    <p:sldId id="913" r:id="rId32"/>
    <p:sldId id="1013" r:id="rId33"/>
    <p:sldId id="1014" r:id="rId34"/>
    <p:sldId id="1015" r:id="rId35"/>
    <p:sldId id="1016" r:id="rId36"/>
    <p:sldId id="1017" r:id="rId37"/>
    <p:sldId id="1018" r:id="rId38"/>
    <p:sldId id="1019" r:id="rId39"/>
    <p:sldId id="1020" r:id="rId40"/>
    <p:sldId id="1021" r:id="rId41"/>
    <p:sldId id="914" r:id="rId42"/>
    <p:sldId id="1022" r:id="rId43"/>
    <p:sldId id="1023" r:id="rId44"/>
    <p:sldId id="1024" r:id="rId45"/>
    <p:sldId id="1025" r:id="rId46"/>
    <p:sldId id="1027" r:id="rId47"/>
    <p:sldId id="1026" r:id="rId48"/>
    <p:sldId id="1028" r:id="rId49"/>
    <p:sldId id="1029" r:id="rId50"/>
    <p:sldId id="1030" r:id="rId51"/>
    <p:sldId id="1031" r:id="rId52"/>
    <p:sldId id="1032" r:id="rId53"/>
    <p:sldId id="1033" r:id="rId54"/>
    <p:sldId id="1034" r:id="rId55"/>
    <p:sldId id="1035" r:id="rId56"/>
    <p:sldId id="1036" r:id="rId57"/>
    <p:sldId id="1037" r:id="rId58"/>
    <p:sldId id="1038" r:id="rId59"/>
    <p:sldId id="1039" r:id="rId60"/>
    <p:sldId id="884" r:id="rId61"/>
    <p:sldId id="885" r:id="rId62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65"/>
    <a:srgbClr val="C0C0C4"/>
    <a:srgbClr val="678DC5"/>
    <a:srgbClr val="3E67A4"/>
    <a:srgbClr val="3E8DC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17352" autoAdjust="0"/>
    <p:restoredTop sz="65482" autoAdjust="0"/>
  </p:normalViewPr>
  <p:slideViewPr>
    <p:cSldViewPr snapToGrid="0">
      <p:cViewPr varScale="1">
        <p:scale>
          <a:sx n="88" d="100"/>
          <a:sy n="88" d="100"/>
        </p:scale>
        <p:origin x="190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748"/>
    </p:cViewPr>
  </p:sorterViewPr>
  <p:notesViewPr>
    <p:cSldViewPr snapToGrid="0">
      <p:cViewPr varScale="1">
        <p:scale>
          <a:sx n="84" d="100"/>
          <a:sy n="84" d="100"/>
        </p:scale>
        <p:origin x="-840" y="-7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1.xml"/><Relationship Id="rId18" Type="http://schemas.openxmlformats.org/officeDocument/2006/relationships/slide" Target="slides/slide26.xml"/><Relationship Id="rId26" Type="http://schemas.openxmlformats.org/officeDocument/2006/relationships/slide" Target="slides/slide36.xml"/><Relationship Id="rId39" Type="http://schemas.openxmlformats.org/officeDocument/2006/relationships/slide" Target="slides/slide50.xml"/><Relationship Id="rId21" Type="http://schemas.openxmlformats.org/officeDocument/2006/relationships/slide" Target="slides/slide31.xml"/><Relationship Id="rId34" Type="http://schemas.openxmlformats.org/officeDocument/2006/relationships/slide" Target="slides/slide45.xml"/><Relationship Id="rId42" Type="http://schemas.openxmlformats.org/officeDocument/2006/relationships/slide" Target="slides/slide53.xml"/><Relationship Id="rId47" Type="http://schemas.openxmlformats.org/officeDocument/2006/relationships/slide" Target="slides/slide58.xml"/><Relationship Id="rId7" Type="http://schemas.openxmlformats.org/officeDocument/2006/relationships/slide" Target="slides/slide15.xml"/><Relationship Id="rId2" Type="http://schemas.openxmlformats.org/officeDocument/2006/relationships/slide" Target="slides/slide8.xml"/><Relationship Id="rId16" Type="http://schemas.openxmlformats.org/officeDocument/2006/relationships/slide" Target="slides/slide24.xml"/><Relationship Id="rId29" Type="http://schemas.openxmlformats.org/officeDocument/2006/relationships/slide" Target="slides/slide39.xml"/><Relationship Id="rId1" Type="http://schemas.openxmlformats.org/officeDocument/2006/relationships/slide" Target="slides/slide7.xml"/><Relationship Id="rId6" Type="http://schemas.openxmlformats.org/officeDocument/2006/relationships/slide" Target="slides/slide14.xml"/><Relationship Id="rId11" Type="http://schemas.openxmlformats.org/officeDocument/2006/relationships/slide" Target="slides/slide19.xml"/><Relationship Id="rId24" Type="http://schemas.openxmlformats.org/officeDocument/2006/relationships/slide" Target="slides/slide34.xml"/><Relationship Id="rId32" Type="http://schemas.openxmlformats.org/officeDocument/2006/relationships/slide" Target="slides/slide43.xml"/><Relationship Id="rId37" Type="http://schemas.openxmlformats.org/officeDocument/2006/relationships/slide" Target="slides/slide48.xml"/><Relationship Id="rId40" Type="http://schemas.openxmlformats.org/officeDocument/2006/relationships/slide" Target="slides/slide51.xml"/><Relationship Id="rId45" Type="http://schemas.openxmlformats.org/officeDocument/2006/relationships/slide" Target="slides/slide56.xml"/><Relationship Id="rId5" Type="http://schemas.openxmlformats.org/officeDocument/2006/relationships/slide" Target="slides/slide13.xml"/><Relationship Id="rId15" Type="http://schemas.openxmlformats.org/officeDocument/2006/relationships/slide" Target="slides/slide23.xml"/><Relationship Id="rId23" Type="http://schemas.openxmlformats.org/officeDocument/2006/relationships/slide" Target="slides/slide33.xml"/><Relationship Id="rId28" Type="http://schemas.openxmlformats.org/officeDocument/2006/relationships/slide" Target="slides/slide38.xml"/><Relationship Id="rId36" Type="http://schemas.openxmlformats.org/officeDocument/2006/relationships/slide" Target="slides/slide47.xml"/><Relationship Id="rId10" Type="http://schemas.openxmlformats.org/officeDocument/2006/relationships/slide" Target="slides/slide18.xml"/><Relationship Id="rId19" Type="http://schemas.openxmlformats.org/officeDocument/2006/relationships/slide" Target="slides/slide27.xml"/><Relationship Id="rId31" Type="http://schemas.openxmlformats.org/officeDocument/2006/relationships/slide" Target="slides/slide42.xml"/><Relationship Id="rId44" Type="http://schemas.openxmlformats.org/officeDocument/2006/relationships/slide" Target="slides/slide55.xml"/><Relationship Id="rId4" Type="http://schemas.openxmlformats.org/officeDocument/2006/relationships/slide" Target="slides/slide12.xml"/><Relationship Id="rId9" Type="http://schemas.openxmlformats.org/officeDocument/2006/relationships/slide" Target="slides/slide17.xml"/><Relationship Id="rId14" Type="http://schemas.openxmlformats.org/officeDocument/2006/relationships/slide" Target="slides/slide22.xml"/><Relationship Id="rId22" Type="http://schemas.openxmlformats.org/officeDocument/2006/relationships/slide" Target="slides/slide32.xml"/><Relationship Id="rId27" Type="http://schemas.openxmlformats.org/officeDocument/2006/relationships/slide" Target="slides/slide37.xml"/><Relationship Id="rId30" Type="http://schemas.openxmlformats.org/officeDocument/2006/relationships/slide" Target="slides/slide41.xml"/><Relationship Id="rId35" Type="http://schemas.openxmlformats.org/officeDocument/2006/relationships/slide" Target="slides/slide46.xml"/><Relationship Id="rId43" Type="http://schemas.openxmlformats.org/officeDocument/2006/relationships/slide" Target="slides/slide54.xml"/><Relationship Id="rId8" Type="http://schemas.openxmlformats.org/officeDocument/2006/relationships/slide" Target="slides/slide16.xml"/><Relationship Id="rId3" Type="http://schemas.openxmlformats.org/officeDocument/2006/relationships/slide" Target="slides/slide11.xml"/><Relationship Id="rId12" Type="http://schemas.openxmlformats.org/officeDocument/2006/relationships/slide" Target="slides/slide20.xml"/><Relationship Id="rId17" Type="http://schemas.openxmlformats.org/officeDocument/2006/relationships/slide" Target="slides/slide25.xml"/><Relationship Id="rId25" Type="http://schemas.openxmlformats.org/officeDocument/2006/relationships/slide" Target="slides/slide35.xml"/><Relationship Id="rId33" Type="http://schemas.openxmlformats.org/officeDocument/2006/relationships/slide" Target="slides/slide44.xml"/><Relationship Id="rId38" Type="http://schemas.openxmlformats.org/officeDocument/2006/relationships/slide" Target="slides/slide49.xml"/><Relationship Id="rId46" Type="http://schemas.openxmlformats.org/officeDocument/2006/relationships/slide" Target="slides/slide57.xml"/><Relationship Id="rId20" Type="http://schemas.openxmlformats.org/officeDocument/2006/relationships/slide" Target="slides/slide29.xml"/><Relationship Id="rId41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1432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</a:t>
            </a:r>
            <a:r>
              <a:rPr lang="es-ES" sz="800" dirty="0" err="1"/>
              <a:t>Systems</a:t>
            </a:r>
            <a:r>
              <a:rPr lang="es-ES" sz="800" dirty="0"/>
              <a:t>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 err="1"/>
              <a:t>Presentation_ID.scr</a:t>
            </a:r>
            <a:endParaRPr lang="es-ES" sz="800" dirty="0"/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9030C1-C977-B14B-8EB7-BA2B30FCDB63}" type="slidenum">
              <a:rPr lang="en-US" sz="800"/>
              <a:pPr/>
              <a:t>1</a:t>
            </a:fld>
            <a:endParaRPr lang="es-E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47694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10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 smtClean="0"/>
              <a:t>1.1.1 – </a:t>
            </a:r>
            <a:r>
              <a:rPr lang="es-ES" b="0" baseline="0" dirty="0"/>
              <a:t>Funciones de un router</a:t>
            </a:r>
            <a:endParaRPr lang="es-ES" b="0" dirty="0"/>
          </a:p>
          <a:p>
            <a:pPr>
              <a:buFontTx/>
              <a:buNone/>
            </a:pPr>
            <a:r>
              <a:rPr lang="es-ES" b="0" dirty="0"/>
              <a:t>1.1.1.6 – Métodos de reenvío de paquetes</a:t>
            </a:r>
          </a:p>
        </p:txBody>
      </p:sp>
    </p:spTree>
    <p:extLst>
      <p:ext uri="{BB962C8B-B14F-4D97-AF65-F5344CB8AC3E}">
        <p14:creationId xmlns:p14="http://schemas.microsoft.com/office/powerpoint/2010/main" val="3532750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1.1.2.1 – </a:t>
            </a:r>
            <a:r>
              <a:rPr lang="es-ES" dirty="0">
                <a:latin typeface="Arial" charset="0"/>
              </a:rPr>
              <a:t>Conexión a una red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939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1.1.2.2 – </a:t>
            </a:r>
            <a:r>
              <a:rPr lang="es-ES" dirty="0" err="1" smtClean="0"/>
              <a:t>Gateways</a:t>
            </a:r>
            <a:r>
              <a:rPr lang="es-ES" dirty="0" smtClean="0"/>
              <a:t> predeterminados</a:t>
            </a:r>
          </a:p>
        </p:txBody>
      </p:sp>
    </p:spTree>
    <p:extLst>
      <p:ext uri="{BB962C8B-B14F-4D97-AF65-F5344CB8AC3E}">
        <p14:creationId xmlns:p14="http://schemas.microsoft.com/office/powerpoint/2010/main" val="2099580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 smtClean="0">
                <a:solidFill>
                  <a:schemeClr val="tx1"/>
                </a:solidFill>
                <a:latin typeface="Arial" charset="0"/>
              </a:rPr>
              <a:t>1.1.2.3 – </a:t>
            </a:r>
            <a:r>
              <a:rPr lang="es-ES" dirty="0">
                <a:latin typeface="Arial" charset="0"/>
              </a:rPr>
              <a:t>Documentar la asignación de direcciones de red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6638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 smtClean="0">
                <a:solidFill>
                  <a:schemeClr val="tx1"/>
                </a:solidFill>
                <a:latin typeface="Arial" charset="0"/>
              </a:rPr>
              <a:t>1.1.2.4 – </a:t>
            </a:r>
            <a:r>
              <a:rPr lang="es-ES" dirty="0">
                <a:latin typeface="Arial" charset="0"/>
              </a:rPr>
              <a:t>Habilitar IP en un host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311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 smtClean="0">
                <a:solidFill>
                  <a:schemeClr val="tx1"/>
                </a:solidFill>
                <a:latin typeface="Arial" charset="0"/>
              </a:rPr>
              <a:t>1.1.2.4 – </a:t>
            </a:r>
            <a:r>
              <a:rPr lang="es-ES" dirty="0">
                <a:latin typeface="Arial" charset="0"/>
              </a:rPr>
              <a:t>Habilitar IP en un host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8935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 smtClean="0">
                <a:solidFill>
                  <a:schemeClr val="tx1"/>
                </a:solidFill>
                <a:latin typeface="Arial" charset="0"/>
              </a:rPr>
              <a:t>1.1.2.4 – </a:t>
            </a:r>
            <a:r>
              <a:rPr lang="es-ES" dirty="0">
                <a:latin typeface="Arial" charset="0"/>
              </a:rPr>
              <a:t>Habilitar IP en un host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8048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1.1.2.5 – </a:t>
            </a:r>
            <a:r>
              <a:rPr lang="es-ES" dirty="0">
                <a:latin typeface="Arial" charset="0"/>
              </a:rPr>
              <a:t>Indicadores LED de los dispositivos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2174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 smtClean="0">
                <a:solidFill>
                  <a:schemeClr val="tx1"/>
                </a:solidFill>
                <a:latin typeface="Arial" charset="0"/>
              </a:rPr>
              <a:t>1.1.2.6 – </a:t>
            </a:r>
            <a:r>
              <a:rPr lang="es-ES" b="0" dirty="0">
                <a:effectLst/>
              </a:rPr>
              <a:t>Acceso a la consola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7878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1.1.2.7 – </a:t>
            </a:r>
            <a:r>
              <a:rPr lang="es-ES" dirty="0">
                <a:latin typeface="Arial" charset="0"/>
              </a:rPr>
              <a:t>Habilitar IP en un switch</a:t>
            </a:r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Programa Cisco Networking Academy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1: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1.1.3 – Funcionamiento del router</a:t>
            </a:r>
            <a:endParaRPr lang="es-ES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1.1.3.1 – </a:t>
            </a:r>
            <a:r>
              <a:rPr lang="es-ES" dirty="0">
                <a:latin typeface="Arial" charset="0"/>
              </a:rPr>
              <a:t>Configurar los parámetros básicos de un router 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9958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1.1.3 – Funcionamiento del 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1.1.3.2 – Configurar una interfaz de </a:t>
            </a:r>
            <a:r>
              <a:rPr lang="es-ES" dirty="0" err="1" smtClean="0"/>
              <a:t>router</a:t>
            </a:r>
            <a:r>
              <a:rPr lang="es-ES" dirty="0" smtClean="0"/>
              <a:t> IPv4</a:t>
            </a:r>
          </a:p>
        </p:txBody>
      </p:sp>
    </p:spTree>
    <p:extLst>
      <p:ext uri="{BB962C8B-B14F-4D97-AF65-F5344CB8AC3E}">
        <p14:creationId xmlns:p14="http://schemas.microsoft.com/office/powerpoint/2010/main" val="2506751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1.1.3 – Funcionamiento del 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1.1.3.3 – Configurar una interfaz de </a:t>
            </a:r>
            <a:r>
              <a:rPr lang="es-ES" dirty="0" err="1" smtClean="0"/>
              <a:t>router</a:t>
            </a:r>
            <a:r>
              <a:rPr lang="es-ES" dirty="0" smtClean="0"/>
              <a:t> IPv6</a:t>
            </a:r>
          </a:p>
        </p:txBody>
      </p:sp>
    </p:spTree>
    <p:extLst>
      <p:ext uri="{BB962C8B-B14F-4D97-AF65-F5344CB8AC3E}">
        <p14:creationId xmlns:p14="http://schemas.microsoft.com/office/powerpoint/2010/main" val="3185614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1.1.3 – Funcionamiento del router</a:t>
            </a:r>
            <a:endParaRPr lang="es-ES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1.1.3.3 – Configurar una interfaz de </a:t>
            </a:r>
            <a:r>
              <a:rPr lang="es-ES" dirty="0" err="1" smtClean="0"/>
              <a:t>router</a:t>
            </a:r>
            <a:r>
              <a:rPr lang="es-ES" dirty="0" smtClean="0"/>
              <a:t> IPv6 (continuación)</a:t>
            </a:r>
          </a:p>
        </p:txBody>
      </p:sp>
    </p:spTree>
    <p:extLst>
      <p:ext uri="{BB962C8B-B14F-4D97-AF65-F5344CB8AC3E}">
        <p14:creationId xmlns:p14="http://schemas.microsoft.com/office/powerpoint/2010/main" val="2603736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1.1.3 – Funcionamiento del router</a:t>
            </a:r>
            <a:endParaRPr lang="es-ES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1.1.3.4 – Configurar una interfaz de </a:t>
            </a:r>
            <a:r>
              <a:rPr lang="es-ES" dirty="0" err="1" smtClean="0"/>
              <a:t>loopback</a:t>
            </a:r>
            <a:r>
              <a:rPr lang="es-ES" dirty="0" smtClean="0"/>
              <a:t> IPv4</a:t>
            </a:r>
          </a:p>
        </p:txBody>
      </p:sp>
    </p:spTree>
    <p:extLst>
      <p:ext uri="{BB962C8B-B14F-4D97-AF65-F5344CB8AC3E}">
        <p14:creationId xmlns:p14="http://schemas.microsoft.com/office/powerpoint/2010/main" val="768260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1.1.4 – Verificar la conectividad de redes conectadas directamente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1.1.4.1 – Verificar la configuración de la interfaz</a:t>
            </a:r>
          </a:p>
        </p:txBody>
      </p:sp>
    </p:spTree>
    <p:extLst>
      <p:ext uri="{BB962C8B-B14F-4D97-AF65-F5344CB8AC3E}">
        <p14:creationId xmlns:p14="http://schemas.microsoft.com/office/powerpoint/2010/main" val="2314998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1.1.4 – Verificar la conectividad de redes conectadas directamente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1.1.4.1 – Verificar la configuración de la interfaz (continuación)</a:t>
            </a:r>
          </a:p>
        </p:txBody>
      </p:sp>
    </p:spTree>
    <p:extLst>
      <p:ext uri="{BB962C8B-B14F-4D97-AF65-F5344CB8AC3E}">
        <p14:creationId xmlns:p14="http://schemas.microsoft.com/office/powerpoint/2010/main" val="16224604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1.1.4 – Verificar la conectividad de redes conectadas directamente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1.1.4.2 – Verificar la configuración de una interfaz IPv6</a:t>
            </a:r>
          </a:p>
        </p:txBody>
      </p:sp>
    </p:spTree>
    <p:extLst>
      <p:ext uri="{BB962C8B-B14F-4D97-AF65-F5344CB8AC3E}">
        <p14:creationId xmlns:p14="http://schemas.microsoft.com/office/powerpoint/2010/main" val="35701645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28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1.1.4 – Verificar la conectividad de redes conectadas directamente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b="0" baseline="0" dirty="0" smtClean="0"/>
              <a:t>1.1.4.3 – </a:t>
            </a:r>
            <a:r>
              <a:rPr lang="es-ES" b="0" baseline="0" dirty="0"/>
              <a:t>Filtrar la salida del comando show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077179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1.1.4 – Verificar la conectividad de redes conectadas directamente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1.1.4.4 – Historial de comandos</a:t>
            </a:r>
          </a:p>
        </p:txBody>
      </p:sp>
    </p:spTree>
    <p:extLst>
      <p:ext uri="{BB962C8B-B14F-4D97-AF65-F5344CB8AC3E}">
        <p14:creationId xmlns:p14="http://schemas.microsoft.com/office/powerpoint/2010/main" val="696535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3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</a:t>
            </a:r>
            <a:r>
              <a:rPr lang="es-ES" dirty="0"/>
              <a:t>–</a:t>
            </a:r>
            <a:r>
              <a:rPr lang="es-ES" b="0" dirty="0" smtClean="0"/>
              <a:t>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</a:t>
            </a:r>
            <a:r>
              <a:rPr lang="es-ES" dirty="0"/>
              <a:t>–</a:t>
            </a:r>
            <a:r>
              <a:rPr lang="es-ES" b="0" baseline="0" dirty="0" smtClean="0"/>
              <a:t> </a:t>
            </a:r>
            <a:r>
              <a:rPr lang="es-ES" b="0" baseline="0" dirty="0"/>
              <a:t>Funciones de un router</a:t>
            </a:r>
            <a:endParaRPr lang="es-ES" b="0" dirty="0"/>
          </a:p>
          <a:p>
            <a:pPr>
              <a:buFontTx/>
              <a:buNone/>
            </a:pPr>
            <a:r>
              <a:rPr lang="es-ES" b="0" dirty="0"/>
              <a:t>1.1.1.1 </a:t>
            </a:r>
            <a:r>
              <a:rPr lang="es-ES" dirty="0"/>
              <a:t>–</a:t>
            </a:r>
            <a:r>
              <a:rPr lang="es-ES" b="0" dirty="0" smtClean="0"/>
              <a:t> </a:t>
            </a:r>
            <a:r>
              <a:rPr lang="es-ES" b="0" dirty="0"/>
              <a:t>Características de una red</a:t>
            </a:r>
          </a:p>
          <a:p>
            <a:pPr>
              <a:buFontTx/>
              <a:buNone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430962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30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1.2 – </a:t>
            </a:r>
            <a:r>
              <a:rPr lang="es-ES" b="0" dirty="0"/>
              <a:t>Decisiones de routing</a:t>
            </a:r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1.2 – </a:t>
            </a:r>
            <a:r>
              <a:rPr lang="es-ES" b="0" dirty="0"/>
              <a:t>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1.2.1 – Switching de paquetes entre redes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1.2.1.1 – Función de </a:t>
            </a:r>
            <a:r>
              <a:rPr lang="es-ES" dirty="0" err="1" smtClean="0"/>
              <a:t>switching</a:t>
            </a:r>
            <a:r>
              <a:rPr lang="es-ES" dirty="0" smtClean="0"/>
              <a:t> de un </a:t>
            </a:r>
            <a:r>
              <a:rPr lang="es-ES" dirty="0" err="1" smtClean="0"/>
              <a:t>router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5849565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1.2 – </a:t>
            </a:r>
            <a:r>
              <a:rPr lang="es-ES" b="0" dirty="0"/>
              <a:t>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1.2.1 – Switching de paquetes entre redes</a:t>
            </a:r>
          </a:p>
          <a:p>
            <a:pPr>
              <a:buFontTx/>
              <a:buNone/>
            </a:pPr>
            <a:r>
              <a:rPr lang="es-ES" dirty="0" smtClean="0"/>
              <a:t>1.2.1.2 – Enviar un paquete</a:t>
            </a:r>
          </a:p>
        </p:txBody>
      </p:sp>
    </p:spTree>
    <p:extLst>
      <p:ext uri="{BB962C8B-B14F-4D97-AF65-F5344CB8AC3E}">
        <p14:creationId xmlns:p14="http://schemas.microsoft.com/office/powerpoint/2010/main" val="3261799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1.2 – </a:t>
            </a:r>
            <a:r>
              <a:rPr lang="es-ES" b="0" dirty="0"/>
              <a:t>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1.2.1 – Switching de paquetes entre redes</a:t>
            </a:r>
          </a:p>
          <a:p>
            <a:pPr>
              <a:buFontTx/>
              <a:buNone/>
            </a:pPr>
            <a:r>
              <a:rPr lang="es-ES" dirty="0" smtClean="0"/>
              <a:t>1.2.1.3 – Reenviar al siguiente salto</a:t>
            </a:r>
          </a:p>
        </p:txBody>
      </p:sp>
    </p:spTree>
    <p:extLst>
      <p:ext uri="{BB962C8B-B14F-4D97-AF65-F5344CB8AC3E}">
        <p14:creationId xmlns:p14="http://schemas.microsoft.com/office/powerpoint/2010/main" val="23321737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1.2 – </a:t>
            </a:r>
            <a:r>
              <a:rPr lang="es-ES" b="0" dirty="0"/>
              <a:t>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1.2.1 – Switching de paquetes entre redes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1.2.1.4 – </a:t>
            </a:r>
            <a:r>
              <a:rPr lang="es-ES" dirty="0" err="1" smtClean="0"/>
              <a:t>Routing</a:t>
            </a:r>
            <a:r>
              <a:rPr lang="es-ES" dirty="0" smtClean="0"/>
              <a:t> de paquetes</a:t>
            </a:r>
          </a:p>
        </p:txBody>
      </p:sp>
    </p:spTree>
    <p:extLst>
      <p:ext uri="{BB962C8B-B14F-4D97-AF65-F5344CB8AC3E}">
        <p14:creationId xmlns:p14="http://schemas.microsoft.com/office/powerpoint/2010/main" val="724015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1.2 – </a:t>
            </a:r>
            <a:r>
              <a:rPr lang="es-ES" b="0" dirty="0"/>
              <a:t>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1.2.1 – Switching de paquetes entre redes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1.2.1.5 – Llegar al destino</a:t>
            </a:r>
          </a:p>
        </p:txBody>
      </p:sp>
    </p:spTree>
    <p:extLst>
      <p:ext uri="{BB962C8B-B14F-4D97-AF65-F5344CB8AC3E}">
        <p14:creationId xmlns:p14="http://schemas.microsoft.com/office/powerpoint/2010/main" val="41425034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1.2 – </a:t>
            </a:r>
            <a:r>
              <a:rPr lang="es-ES" b="0" dirty="0"/>
              <a:t>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1.2.2 – Determinación de rutas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1.2.2.1 – Decisiones de </a:t>
            </a:r>
            <a:r>
              <a:rPr lang="es-ES" dirty="0" err="1" smtClean="0"/>
              <a:t>routing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3647617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1.2 – </a:t>
            </a:r>
            <a:r>
              <a:rPr lang="es-ES" b="0" dirty="0"/>
              <a:t>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1.2.2 – Determinación de rutas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1.2.2.2 – La mejor ruta</a:t>
            </a:r>
          </a:p>
        </p:txBody>
      </p:sp>
    </p:spTree>
    <p:extLst>
      <p:ext uri="{BB962C8B-B14F-4D97-AF65-F5344CB8AC3E}">
        <p14:creationId xmlns:p14="http://schemas.microsoft.com/office/powerpoint/2010/main" val="102213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1.2 – </a:t>
            </a:r>
            <a:r>
              <a:rPr lang="es-ES" b="0" dirty="0"/>
              <a:t>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1.2.2 – Determinación de rutas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1.2.2.3 – </a:t>
            </a:r>
            <a:r>
              <a:rPr lang="es-ES" dirty="0">
                <a:latin typeface="Arial" charset="0"/>
              </a:rPr>
              <a:t>Equilibrio de 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98529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1.2 – </a:t>
            </a:r>
            <a:r>
              <a:rPr lang="es-ES" b="0" dirty="0"/>
              <a:t>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1.2.2 – Determinación de rutas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1.2.2.4 – Distancia administrativa</a:t>
            </a:r>
          </a:p>
        </p:txBody>
      </p:sp>
    </p:spTree>
    <p:extLst>
      <p:ext uri="{BB962C8B-B14F-4D97-AF65-F5344CB8AC3E}">
        <p14:creationId xmlns:p14="http://schemas.microsoft.com/office/powerpoint/2010/main" val="4185036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4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</a:t>
            </a:r>
            <a:r>
              <a:rPr lang="es-ES" dirty="0"/>
              <a:t>–</a:t>
            </a:r>
            <a:r>
              <a:rPr lang="es-ES" b="0" dirty="0" smtClean="0"/>
              <a:t>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</a:t>
            </a:r>
            <a:r>
              <a:rPr lang="es-ES" dirty="0"/>
              <a:t>–</a:t>
            </a:r>
            <a:r>
              <a:rPr lang="es-ES" b="0" baseline="0" dirty="0" smtClean="0"/>
              <a:t> </a:t>
            </a:r>
            <a:r>
              <a:rPr lang="es-ES" b="0" baseline="0" dirty="0"/>
              <a:t>Funciones de un router</a:t>
            </a:r>
            <a:endParaRPr lang="es-ES" b="0" dirty="0"/>
          </a:p>
          <a:p>
            <a:pPr>
              <a:buNone/>
              <a:defRPr/>
            </a:pPr>
            <a:r>
              <a:rPr lang="es-ES" b="0" dirty="0"/>
              <a:t>1.1.1.2 </a:t>
            </a:r>
            <a:r>
              <a:rPr lang="es-ES" dirty="0"/>
              <a:t>–</a:t>
            </a:r>
            <a:r>
              <a:rPr lang="es-ES" b="0" dirty="0" smtClean="0"/>
              <a:t> </a:t>
            </a:r>
            <a:r>
              <a:rPr lang="es-ES" b="0" dirty="0"/>
              <a:t>¿Por qué elegir el routing?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s-ES" b="1" dirty="0"/>
          </a:p>
          <a:p>
            <a:pPr>
              <a:buFontTx/>
              <a:buNone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1277264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40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880804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1.3.1 – Analizar la tabla de </a:t>
            </a:r>
            <a:r>
              <a:rPr lang="es-ES" dirty="0" err="1" smtClean="0"/>
              <a:t>routing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1.3.1.1 – La tabla de </a:t>
            </a:r>
            <a:r>
              <a:rPr lang="es-ES" dirty="0" err="1" smtClean="0"/>
              <a:t>routing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7778763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1.3.1 – Analizar la tabla de </a:t>
            </a:r>
            <a:r>
              <a:rPr lang="es-ES" dirty="0" err="1" smtClean="0"/>
              <a:t>routing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1.3.1.2 – Fuentes de la tabla de </a:t>
            </a:r>
            <a:r>
              <a:rPr lang="es-ES" dirty="0" err="1" smtClean="0"/>
              <a:t>routing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2167485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1.3.1 – Analizar la tabla de </a:t>
            </a:r>
            <a:r>
              <a:rPr lang="es-ES" dirty="0" err="1" smtClean="0"/>
              <a:t>routing</a:t>
            </a:r>
            <a:endParaRPr lang="es-E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 smtClean="0"/>
              <a:t>1.3.1.2 – Fuentes de la tabla de </a:t>
            </a:r>
            <a:r>
              <a:rPr lang="es-ES" dirty="0" err="1" smtClean="0"/>
              <a:t>routing</a:t>
            </a:r>
            <a:r>
              <a:rPr lang="es-ES" dirty="0" smtClean="0"/>
              <a:t> (continuación)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75459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1.3.1 – Analizar la tabla de </a:t>
            </a:r>
            <a:r>
              <a:rPr lang="es-ES" dirty="0" err="1" smtClean="0"/>
              <a:t>routing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1.3.1.3 – Entradas de </a:t>
            </a:r>
            <a:r>
              <a:rPr lang="es-ES" dirty="0" err="1" smtClean="0"/>
              <a:t>routing</a:t>
            </a:r>
            <a:r>
              <a:rPr lang="es-ES" dirty="0" smtClean="0"/>
              <a:t> para redes remotas</a:t>
            </a:r>
          </a:p>
        </p:txBody>
      </p:sp>
    </p:spTree>
    <p:extLst>
      <p:ext uri="{BB962C8B-B14F-4D97-AF65-F5344CB8AC3E}">
        <p14:creationId xmlns:p14="http://schemas.microsoft.com/office/powerpoint/2010/main" val="35751806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1.3.2 – Rutas conectadas directamente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1.3.2.1 – Interfaces conectadas directamente</a:t>
            </a:r>
          </a:p>
        </p:txBody>
      </p:sp>
    </p:spTree>
    <p:extLst>
      <p:ext uri="{BB962C8B-B14F-4D97-AF65-F5344CB8AC3E}">
        <p14:creationId xmlns:p14="http://schemas.microsoft.com/office/powerpoint/2010/main" val="20775041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1.3.2 – Rutas conectadas directamente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 smtClean="0"/>
              <a:t>1.3.2.2 – Entradas de la tabla de </a:t>
            </a:r>
            <a:r>
              <a:rPr lang="es-ES" dirty="0" err="1" smtClean="0"/>
              <a:t>routing</a:t>
            </a:r>
            <a:r>
              <a:rPr lang="es-ES" dirty="0" smtClean="0"/>
              <a:t> conectadas directamente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27620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1.3.2 – Rutas conectadas directamente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1.3.2.3 – Ejemplo de conexión directa</a:t>
            </a:r>
          </a:p>
        </p:txBody>
      </p:sp>
    </p:spTree>
    <p:extLst>
      <p:ext uri="{BB962C8B-B14F-4D97-AF65-F5344CB8AC3E}">
        <p14:creationId xmlns:p14="http://schemas.microsoft.com/office/powerpoint/2010/main" val="38287688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1.3.2 – Rutas conectadas directamente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 smtClean="0"/>
              <a:t>1.3.2.4 – Ejemplo de IPv6 conectada directamente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7551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1.3.3 – Rutas obtenidas en forma estática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1.3.3.1 – Rutas estáticas</a:t>
            </a:r>
          </a:p>
        </p:txBody>
      </p:sp>
    </p:spTree>
    <p:extLst>
      <p:ext uri="{BB962C8B-B14F-4D97-AF65-F5344CB8AC3E}">
        <p14:creationId xmlns:p14="http://schemas.microsoft.com/office/powerpoint/2010/main" val="3929242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5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</a:t>
            </a:r>
            <a:r>
              <a:rPr lang="es-ES" dirty="0"/>
              <a:t>–</a:t>
            </a:r>
            <a:r>
              <a:rPr lang="es-ES" b="0" dirty="0" smtClean="0"/>
              <a:t>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</a:t>
            </a:r>
            <a:r>
              <a:rPr lang="es-ES" dirty="0"/>
              <a:t>–</a:t>
            </a:r>
            <a:r>
              <a:rPr lang="es-ES" b="0" baseline="0" dirty="0" smtClean="0"/>
              <a:t> </a:t>
            </a:r>
            <a:r>
              <a:rPr lang="es-ES" b="0" baseline="0" dirty="0"/>
              <a:t>Funciones de un router</a:t>
            </a:r>
            <a:endParaRPr lang="es-ES" b="0" dirty="0"/>
          </a:p>
          <a:p>
            <a:pPr>
              <a:buNone/>
              <a:defRPr/>
            </a:pPr>
            <a:r>
              <a:rPr lang="es-ES" b="0" dirty="0"/>
              <a:t>1.1.1.3 </a:t>
            </a:r>
            <a:r>
              <a:rPr lang="es-ES" dirty="0"/>
              <a:t>–</a:t>
            </a:r>
            <a:r>
              <a:rPr lang="es-ES" b="0" dirty="0" smtClean="0"/>
              <a:t> </a:t>
            </a:r>
            <a:r>
              <a:rPr lang="es-ES" b="0" dirty="0"/>
              <a:t>Los routers son computadoras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s-ES" b="1" dirty="0"/>
          </a:p>
          <a:p>
            <a:pPr>
              <a:buFontTx/>
              <a:buNone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4736674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1.3.3 – Rutas obtenidas en forma estática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1.3.3.2 – Ejemplo de una ruta estática</a:t>
            </a:r>
          </a:p>
        </p:txBody>
      </p:sp>
    </p:spTree>
    <p:extLst>
      <p:ext uri="{BB962C8B-B14F-4D97-AF65-F5344CB8AC3E}">
        <p14:creationId xmlns:p14="http://schemas.microsoft.com/office/powerpoint/2010/main" val="30287229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1.3.3 – Rutas obtenidas en forma estática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 smtClean="0"/>
              <a:t>1.3.3.2 – Ejemplo de una ruta estática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48056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1.3.3 – Rutas obtenidas en forma estática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1.3.3.3 – Ejemplos de rutas IPv6 estáticas</a:t>
            </a:r>
          </a:p>
        </p:txBody>
      </p:sp>
    </p:spTree>
    <p:extLst>
      <p:ext uri="{BB962C8B-B14F-4D97-AF65-F5344CB8AC3E}">
        <p14:creationId xmlns:p14="http://schemas.microsoft.com/office/powerpoint/2010/main" val="32980183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1.3.3 – Rutas obtenidas en forma estática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 smtClean="0"/>
              <a:t>1.3.3.3 – Ejemplos de rutas IPv6 estáticas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42036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1.3.4 – Protocolos de </a:t>
            </a:r>
            <a:r>
              <a:rPr lang="es-ES" dirty="0" err="1" smtClean="0"/>
              <a:t>routing</a:t>
            </a:r>
            <a:r>
              <a:rPr lang="es-ES" dirty="0" smtClean="0"/>
              <a:t>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1.3.4.1 – </a:t>
            </a:r>
            <a:r>
              <a:rPr lang="es-ES" dirty="0" err="1" smtClean="0"/>
              <a:t>Routing</a:t>
            </a:r>
            <a:r>
              <a:rPr lang="es-ES" dirty="0" smtClean="0"/>
              <a:t> dinámico</a:t>
            </a:r>
          </a:p>
        </p:txBody>
      </p:sp>
    </p:spTree>
    <p:extLst>
      <p:ext uri="{BB962C8B-B14F-4D97-AF65-F5344CB8AC3E}">
        <p14:creationId xmlns:p14="http://schemas.microsoft.com/office/powerpoint/2010/main" val="20404714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1.3.4 – Protocolos de </a:t>
            </a:r>
            <a:r>
              <a:rPr lang="es-ES" dirty="0" err="1" smtClean="0"/>
              <a:t>routing</a:t>
            </a:r>
            <a:r>
              <a:rPr lang="es-ES" dirty="0" smtClean="0"/>
              <a:t>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1.3.4.2 – Protocolos de </a:t>
            </a:r>
            <a:r>
              <a:rPr lang="es-ES" dirty="0" err="1" smtClean="0"/>
              <a:t>routing</a:t>
            </a:r>
            <a:r>
              <a:rPr lang="es-ES" dirty="0" smtClean="0"/>
              <a:t> IPv4 </a:t>
            </a:r>
          </a:p>
        </p:txBody>
      </p:sp>
    </p:spTree>
    <p:extLst>
      <p:ext uri="{BB962C8B-B14F-4D97-AF65-F5344CB8AC3E}">
        <p14:creationId xmlns:p14="http://schemas.microsoft.com/office/powerpoint/2010/main" val="7623242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1.3.4 – Protocolos de </a:t>
            </a:r>
            <a:r>
              <a:rPr lang="es-ES" dirty="0" err="1" smtClean="0"/>
              <a:t>routing</a:t>
            </a:r>
            <a:r>
              <a:rPr lang="es-ES" dirty="0" smtClean="0"/>
              <a:t> dinámico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 smtClean="0"/>
              <a:t>1.3.4.3 – Ejemplos de </a:t>
            </a:r>
            <a:r>
              <a:rPr lang="es-ES" dirty="0" err="1" smtClean="0"/>
              <a:t>routing</a:t>
            </a:r>
            <a:r>
              <a:rPr lang="es-ES" dirty="0" smtClean="0"/>
              <a:t> dinámico IPv4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9445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1.3.4 – Protocolos de </a:t>
            </a:r>
            <a:r>
              <a:rPr lang="es-ES" dirty="0" err="1" smtClean="0"/>
              <a:t>routing</a:t>
            </a:r>
            <a:r>
              <a:rPr lang="es-ES" dirty="0" smtClean="0"/>
              <a:t>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1.3.4.4 – Protocolos de </a:t>
            </a:r>
            <a:r>
              <a:rPr lang="es-ES" dirty="0" err="1" smtClean="0"/>
              <a:t>routing</a:t>
            </a:r>
            <a:r>
              <a:rPr lang="es-ES" dirty="0" smtClean="0"/>
              <a:t> IPv6</a:t>
            </a:r>
          </a:p>
        </p:txBody>
      </p:sp>
    </p:spTree>
    <p:extLst>
      <p:ext uri="{BB962C8B-B14F-4D97-AF65-F5344CB8AC3E}">
        <p14:creationId xmlns:p14="http://schemas.microsoft.com/office/powerpoint/2010/main" val="34587942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1.3.4 – Protocolos de </a:t>
            </a:r>
            <a:r>
              <a:rPr lang="es-ES" dirty="0" err="1" smtClean="0"/>
              <a:t>routing</a:t>
            </a:r>
            <a:r>
              <a:rPr lang="es-ES" dirty="0" smtClean="0"/>
              <a:t> dinámico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 smtClean="0"/>
              <a:t>1.3.4.5 – Ejemplos de </a:t>
            </a:r>
            <a:r>
              <a:rPr lang="es-ES" dirty="0" err="1" smtClean="0"/>
              <a:t>routing</a:t>
            </a:r>
            <a:r>
              <a:rPr lang="es-ES" dirty="0" smtClean="0"/>
              <a:t> dinámico IPv6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07912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CE0E46-7F05-B940-8356-5580BE265E49}" type="slidenum">
              <a:rPr lang="en-US" smtClean="0"/>
              <a:pPr>
                <a:defRPr/>
              </a:pPr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1369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6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 smtClean="0"/>
              <a:t>1.1.1 – </a:t>
            </a:r>
            <a:r>
              <a:rPr lang="es-ES" b="0" baseline="0" dirty="0"/>
              <a:t>Funciones de un router</a:t>
            </a:r>
            <a:endParaRPr lang="es-ES" b="0" dirty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b="0" dirty="0" smtClean="0"/>
              <a:t>1.1.1.3 – </a:t>
            </a:r>
            <a:r>
              <a:rPr lang="es-ES" b="0" dirty="0"/>
              <a:t>Los routers son computadoras (continuación)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s-ES" b="1" dirty="0"/>
          </a:p>
          <a:p>
            <a:pPr>
              <a:buFontTx/>
              <a:buNone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86327686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C3B40C-7774-46A0-8FD7-D0857136B166}" type="slidenum">
              <a:rPr lang="en-US" smtClean="0"/>
              <a:pPr>
                <a:defRPr/>
              </a:pPr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0992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 smtClean="0"/>
              <a:t>1.1.1 – </a:t>
            </a:r>
            <a:r>
              <a:rPr lang="es-ES" b="0" baseline="0" dirty="0"/>
              <a:t>Funciones de un router</a:t>
            </a:r>
            <a:endParaRPr lang="es-ES" b="0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b="0" dirty="0" smtClean="0"/>
              <a:t>1.1.1.3 – </a:t>
            </a:r>
            <a:r>
              <a:rPr lang="es-ES" b="0" dirty="0"/>
              <a:t>Los routers son computadoras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9849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 smtClean="0"/>
              <a:t>1.1.1 – </a:t>
            </a:r>
            <a:r>
              <a:rPr lang="es-ES" b="0" baseline="0" dirty="0"/>
              <a:t>Funciones de un router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1.1.1.4 </a:t>
            </a:r>
            <a:r>
              <a:rPr lang="es-ES" dirty="0" smtClean="0"/>
              <a:t>Los </a:t>
            </a:r>
            <a:r>
              <a:rPr lang="es-ES" dirty="0" err="1" smtClean="0"/>
              <a:t>routers</a:t>
            </a:r>
            <a:r>
              <a:rPr lang="es-ES" dirty="0" smtClean="0"/>
              <a:t> interconectan redes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8444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9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 smtClean="0"/>
              <a:t>1.1.1 – </a:t>
            </a:r>
            <a:r>
              <a:rPr lang="es-ES" b="0" baseline="0" dirty="0"/>
              <a:t>Funciones de un router</a:t>
            </a:r>
            <a:endParaRPr lang="es-ES" b="0" dirty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b="0" dirty="0"/>
              <a:t>1.1.1.5 Los routers eligen las mejores rutas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s-ES" b="1" dirty="0"/>
          </a:p>
          <a:p>
            <a:pPr>
              <a:buFontTx/>
              <a:buNone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709952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>
                <a:latin typeface="Arial" charset="0"/>
              </a:rPr>
              <a:t>Capítulo 1: Conceptos de routing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s-ES" dirty="0" err="1" smtClean="0"/>
              <a:t>Routing</a:t>
            </a:r>
            <a:r>
              <a:rPr lang="es-ES" dirty="0" smtClean="0"/>
              <a:t> and </a:t>
            </a:r>
            <a:r>
              <a:rPr lang="es-ES" dirty="0" err="1" smtClean="0"/>
              <a:t>Switching</a:t>
            </a:r>
            <a:r>
              <a:rPr lang="es-ES" dirty="0" smtClean="0"/>
              <a:t> Essentials v6.0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1194" y="1392072"/>
            <a:ext cx="3848034" cy="4970628"/>
          </a:xfrm>
        </p:spPr>
        <p:txBody>
          <a:bodyPr/>
          <a:lstStyle/>
          <a:p>
            <a:r>
              <a:rPr lang="es-ES" sz="2000" b="1" dirty="0"/>
              <a:t>Switching de procesos</a:t>
            </a:r>
            <a:r>
              <a:rPr lang="es-ES" sz="2000" dirty="0"/>
              <a:t>: es un mecanismo de reenvío de paquetes más antiguo que todavía está disponible para routers Cisco.</a:t>
            </a:r>
          </a:p>
          <a:p>
            <a:r>
              <a:rPr lang="es-ES" sz="2000" b="1" dirty="0"/>
              <a:t>Switching rápido</a:t>
            </a:r>
            <a:r>
              <a:rPr lang="es-ES" sz="2000" dirty="0"/>
              <a:t>: es un mecanismo común de reenvío de paquetes que usa una memoria caché de switching rápido para almacenar la información de siguiente salto.</a:t>
            </a:r>
            <a:r>
              <a:rPr lang="es-ES" dirty="0" smtClean="0"/>
              <a:t> </a:t>
            </a:r>
          </a:p>
          <a:p>
            <a:r>
              <a:rPr lang="es-ES" sz="2000" b="1" dirty="0"/>
              <a:t>Cisco Express Forwarding </a:t>
            </a:r>
            <a:r>
              <a:rPr lang="es-ES" sz="2000" b="1" dirty="0" smtClean="0"/>
              <a:t/>
            </a:r>
            <a:br>
              <a:rPr lang="es-ES" sz="2000" b="1" dirty="0" smtClean="0"/>
            </a:br>
            <a:r>
              <a:rPr lang="es-ES" sz="2000" b="1" dirty="0" smtClean="0"/>
              <a:t>(</a:t>
            </a:r>
            <a:r>
              <a:rPr lang="es-ES" sz="2000" b="1" dirty="0"/>
              <a:t>CEF)</a:t>
            </a:r>
            <a:r>
              <a:rPr lang="es-ES" sz="2000" dirty="0"/>
              <a:t>: es el mecanismo de reenvío de paquetes más reciente, más rápido y más utilizado de Cisco IOS</a:t>
            </a:r>
            <a:r>
              <a:rPr lang="es-ES" sz="2000" dirty="0" smtClean="0"/>
              <a:t>. </a:t>
            </a:r>
            <a:endParaRPr lang="es-E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600" y="396000"/>
            <a:ext cx="8487201" cy="870489"/>
          </a:xfrm>
        </p:spPr>
        <p:txBody>
          <a:bodyPr/>
          <a:lstStyle/>
          <a:p>
            <a:r>
              <a:rPr lang="es-ES" sz="1800" dirty="0" smtClean="0"/>
              <a:t>Funciones de un </a:t>
            </a:r>
            <a:r>
              <a:rPr lang="es-ES" sz="1800" dirty="0" err="1" smtClean="0"/>
              <a:t>router</a:t>
            </a:r>
            <a:r>
              <a:rPr lang="es-ES" sz="1800" dirty="0"/>
              <a:t/>
            </a:r>
            <a:br>
              <a:rPr lang="es-ES" sz="1800" dirty="0"/>
            </a:br>
            <a:r>
              <a:rPr lang="es-ES" dirty="0" smtClean="0"/>
              <a:t>Métodos de reenvío de paquetes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7201" y="1498804"/>
            <a:ext cx="4673600" cy="4368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080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 smtClean="0"/>
              <a:t>Conectar dispositivos</a:t>
            </a:r>
            <a:r>
              <a:rPr dirty="0"/>
              <a:t/>
            </a:r>
            <a:br>
              <a:rPr dirty="0"/>
            </a:br>
            <a:r>
              <a:rPr lang="es-ES" dirty="0">
                <a:latin typeface="Arial" charset="0"/>
              </a:rPr>
              <a:t>Conexión a una red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44" y="1410391"/>
            <a:ext cx="6145797" cy="518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09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 smtClean="0"/>
              <a:t>Conectar dispositivos</a:t>
            </a:r>
            <a:r>
              <a:rPr dirty="0"/>
              <a:t/>
            </a:r>
            <a:br>
              <a:rPr dirty="0"/>
            </a:br>
            <a:r>
              <a:rPr lang="es-ES" dirty="0">
                <a:latin typeface="Arial" charset="0"/>
              </a:rPr>
              <a:t>Gateways predeterminados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63" y="1734145"/>
            <a:ext cx="5397950" cy="3968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3867" y="1542650"/>
            <a:ext cx="3370183" cy="456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6538" lvl="0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r>
              <a:rPr lang="es-ES" sz="2000" kern="0" dirty="0" smtClean="0">
                <a:solidFill>
                  <a:srgbClr val="000000"/>
                </a:solidFill>
                <a:latin typeface="Arial"/>
              </a:rPr>
              <a:t>Para </a:t>
            </a:r>
            <a:r>
              <a:rPr lang="es-ES" sz="2000" kern="0" dirty="0">
                <a:solidFill>
                  <a:srgbClr val="000000"/>
                </a:solidFill>
                <a:latin typeface="Arial"/>
              </a:rPr>
              <a:t>habilitar el acceso a la red, los dispositivos deben estar configurados con la siguiente información de direcciones IP.</a:t>
            </a:r>
          </a:p>
          <a:p>
            <a:pPr marL="574675" lvl="1" indent="-212725" algn="l" defTabSz="814388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s-ES" sz="1600" b="1" kern="0" dirty="0">
                <a:solidFill>
                  <a:srgbClr val="000000"/>
                </a:solidFill>
                <a:latin typeface="Arial"/>
              </a:rPr>
              <a:t>Dirección IP</a:t>
            </a:r>
            <a:r>
              <a:rPr lang="es-ES" sz="1600" kern="0" dirty="0">
                <a:solidFill>
                  <a:srgbClr val="000000"/>
                </a:solidFill>
                <a:latin typeface="Arial"/>
              </a:rPr>
              <a:t>: identifica a un host único en una red local.</a:t>
            </a:r>
            <a:r>
              <a:rPr lang="es-ES" sz="1600" dirty="0" smtClean="0"/>
              <a:t> </a:t>
            </a:r>
          </a:p>
          <a:p>
            <a:pPr marL="574675" lvl="1" indent="-212725" algn="l" defTabSz="814388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s-ES" sz="1600" b="1" kern="0" dirty="0">
                <a:solidFill>
                  <a:srgbClr val="000000"/>
                </a:solidFill>
                <a:latin typeface="Arial"/>
              </a:rPr>
              <a:t>Máscara de subred</a:t>
            </a:r>
            <a:r>
              <a:rPr lang="es-ES" sz="1600" kern="0" dirty="0">
                <a:solidFill>
                  <a:srgbClr val="000000"/>
                </a:solidFill>
                <a:latin typeface="Arial"/>
              </a:rPr>
              <a:t>: identifica a la subred de la red del host.</a:t>
            </a:r>
          </a:p>
          <a:p>
            <a:pPr marL="574675" lvl="1" indent="-212725" algn="l" defTabSz="814388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s-ES" sz="1600" b="1" kern="0" dirty="0">
                <a:solidFill>
                  <a:srgbClr val="000000"/>
                </a:solidFill>
                <a:latin typeface="Arial"/>
              </a:rPr>
              <a:t>Gateway predeterminado</a:t>
            </a:r>
            <a:r>
              <a:rPr lang="es-ES" sz="1600" kern="0" dirty="0">
                <a:solidFill>
                  <a:srgbClr val="000000"/>
                </a:solidFill>
                <a:latin typeface="Arial"/>
              </a:rPr>
              <a:t>: identifica al router al que se envía un paquete cuando el destino no está en la misma subred de la red local.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4866968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641788" cy="838200"/>
          </a:xfrm>
        </p:spPr>
        <p:txBody>
          <a:bodyPr anchor="t"/>
          <a:lstStyle/>
          <a:p>
            <a:pPr eaLnBrk="1" hangingPunct="1"/>
            <a:r>
              <a:rPr lang="es-ES" sz="1800" dirty="0" smtClean="0"/>
              <a:t>Conectar dispositivos</a:t>
            </a:r>
            <a:r>
              <a:rPr dirty="0"/>
              <a:t/>
            </a:r>
            <a:br>
              <a:rPr dirty="0"/>
            </a:br>
            <a:r>
              <a:rPr lang="es-ES" dirty="0">
                <a:latin typeface="Arial" charset="0"/>
              </a:rPr>
              <a:t>Documentar la asignación de direcciones de red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689792"/>
            <a:ext cx="8752915" cy="5093780"/>
          </a:xfrm>
        </p:spPr>
        <p:txBody>
          <a:bodyPr/>
          <a:lstStyle/>
          <a:p>
            <a:pPr marL="0" indent="0">
              <a:buNone/>
            </a:pPr>
            <a:r>
              <a:rPr lang="es-ES" sz="1800" dirty="0"/>
              <a:t>La documentación de la red debe incluir, por lo menos, los siguientes elementos en un diagrama de topología y una tabla de asignación de direcciones:</a:t>
            </a:r>
          </a:p>
          <a:p>
            <a:r>
              <a:rPr lang="es-ES" sz="1800" dirty="0"/>
              <a:t>Nombres de los </a:t>
            </a:r>
            <a:r>
              <a:rPr lang="es-ES" sz="1800" dirty="0" smtClean="0"/>
              <a:t/>
            </a:r>
            <a:br>
              <a:rPr lang="es-ES" sz="1800" dirty="0" smtClean="0"/>
            </a:br>
            <a:r>
              <a:rPr lang="es-ES" sz="1800" dirty="0" smtClean="0"/>
              <a:t>dispositivos</a:t>
            </a:r>
            <a:endParaRPr lang="es-ES" sz="1800" dirty="0"/>
          </a:p>
          <a:p>
            <a:r>
              <a:rPr lang="es-ES" sz="1800" dirty="0"/>
              <a:t>Interfaces </a:t>
            </a:r>
          </a:p>
          <a:p>
            <a:r>
              <a:rPr lang="es-ES" sz="1800" dirty="0"/>
              <a:t>Direcciones IP </a:t>
            </a:r>
            <a:r>
              <a:rPr lang="es-ES" sz="1800" dirty="0" smtClean="0"/>
              <a:t>y </a:t>
            </a:r>
            <a:br>
              <a:rPr lang="es-ES" sz="1800" dirty="0" smtClean="0"/>
            </a:br>
            <a:r>
              <a:rPr lang="es-ES" sz="1800" dirty="0" smtClean="0"/>
              <a:t>máscaras </a:t>
            </a:r>
            <a:r>
              <a:rPr lang="es-ES" sz="1800" dirty="0"/>
              <a:t>de </a:t>
            </a:r>
            <a:r>
              <a:rPr lang="es-ES" sz="1800" dirty="0" smtClean="0"/>
              <a:t/>
            </a:r>
            <a:br>
              <a:rPr lang="es-ES" sz="1800" dirty="0" smtClean="0"/>
            </a:br>
            <a:r>
              <a:rPr lang="es-ES" sz="1800" dirty="0" smtClean="0"/>
              <a:t>subred</a:t>
            </a:r>
            <a:endParaRPr lang="es-ES" sz="1800" dirty="0"/>
          </a:p>
          <a:p>
            <a:r>
              <a:rPr lang="es-ES" sz="1800" dirty="0" err="1"/>
              <a:t>Gateways</a:t>
            </a:r>
            <a:r>
              <a:rPr lang="es-ES" sz="1800" dirty="0"/>
              <a:t> </a:t>
            </a:r>
            <a:r>
              <a:rPr lang="es-ES" sz="1800" dirty="0" smtClean="0"/>
              <a:t/>
            </a:r>
            <a:br>
              <a:rPr lang="es-ES" sz="1800" dirty="0" smtClean="0"/>
            </a:br>
            <a:r>
              <a:rPr lang="es-ES" sz="1800" dirty="0" smtClean="0"/>
              <a:t>predeterminados</a:t>
            </a:r>
            <a:endParaRPr lang="es-E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081" y="2528105"/>
            <a:ext cx="6511943" cy="36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443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 smtClean="0"/>
              <a:t>Conectar dispositivos</a:t>
            </a:r>
            <a:r>
              <a:rPr dirty="0"/>
              <a:t/>
            </a:r>
            <a:br>
              <a:rPr dirty="0"/>
            </a:br>
            <a:r>
              <a:rPr lang="es-ES" dirty="0">
                <a:latin typeface="Arial" charset="0"/>
              </a:rPr>
              <a:t>Habilitar IP en un host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1" y="1232592"/>
            <a:ext cx="8558750" cy="5093780"/>
          </a:xfrm>
        </p:spPr>
        <p:txBody>
          <a:bodyPr/>
          <a:lstStyle/>
          <a:p>
            <a:pPr marL="0" indent="0">
              <a:buNone/>
            </a:pPr>
            <a:r>
              <a:rPr lang="es-ES" sz="2000" b="1" dirty="0"/>
              <a:t>Dirección IP asignada en forma estática</a:t>
            </a:r>
            <a:r>
              <a:rPr lang="es-ES" sz="2000" dirty="0"/>
              <a:t>: al host se le asigna manualmente una dirección IP, una máscara de subred y un gateway predeterminado. También se puede asignar la dirección IP de un servidor DNS.</a:t>
            </a:r>
          </a:p>
          <a:p>
            <a:pPr marL="800100" lvl="1" indent="-342900"/>
            <a:r>
              <a:rPr lang="es-ES" dirty="0" smtClean="0"/>
              <a:t>Se utiliza para identificar recursos de red específicos, como servidores de red e impresoras.</a:t>
            </a:r>
          </a:p>
          <a:p>
            <a:pPr marL="800100" lvl="1" indent="-342900"/>
            <a:r>
              <a:rPr lang="es-ES" dirty="0" smtClean="0"/>
              <a:t>Se puede utilizar en redes muy pequeñas con pocos hosts.</a:t>
            </a:r>
          </a:p>
          <a:p>
            <a:pPr marL="0" indent="0">
              <a:buNone/>
            </a:pPr>
            <a:endParaRPr lang="es-ES" sz="2000" b="1" dirty="0"/>
          </a:p>
          <a:p>
            <a:pPr marL="0" indent="0">
              <a:buNone/>
            </a:pPr>
            <a:r>
              <a:rPr lang="es-ES" sz="2000" b="1" dirty="0"/>
              <a:t>Dirección IP asignada en forma dinámica</a:t>
            </a:r>
            <a:r>
              <a:rPr lang="es-ES" sz="2000" dirty="0"/>
              <a:t>: un servidor asigna en forma dinámica la información de la dirección IP utilizando el protocolo de configuración dinámica de hosts (DHCP).</a:t>
            </a:r>
          </a:p>
          <a:p>
            <a:pPr marL="800100" lvl="1" indent="-342900"/>
            <a:r>
              <a:rPr lang="es-ES" dirty="0" smtClean="0"/>
              <a:t>La mayoría de los hosts obtienen la información de su dirección IP mediante DHCP.</a:t>
            </a:r>
          </a:p>
          <a:p>
            <a:pPr marL="800100" lvl="1" indent="-342900"/>
            <a:r>
              <a:rPr lang="es-ES" dirty="0" smtClean="0"/>
              <a:t>Los </a:t>
            </a:r>
            <a:r>
              <a:rPr lang="es-ES" dirty="0" err="1" smtClean="0"/>
              <a:t>routers</a:t>
            </a:r>
            <a:r>
              <a:rPr lang="es-ES" dirty="0" smtClean="0"/>
              <a:t> Cisco pueden proporcionar servicios DHCP.</a:t>
            </a:r>
          </a:p>
          <a:p>
            <a:pPr lvl="1"/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7356034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 smtClean="0"/>
              <a:t>Conectar dispositivos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latin typeface="Arial" charset="0"/>
              </a:rPr>
              <a:t>Habilitar </a:t>
            </a:r>
            <a:r>
              <a:rPr lang="es-ES" dirty="0">
                <a:latin typeface="Arial" charset="0"/>
              </a:rPr>
              <a:t>IP en un host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86" y="1233337"/>
            <a:ext cx="5838719" cy="505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637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 smtClean="0"/>
              <a:t>Conectar dispositivos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latin typeface="Arial" charset="0"/>
              </a:rPr>
              <a:t>Habilitar </a:t>
            </a:r>
            <a:r>
              <a:rPr lang="es-ES" dirty="0">
                <a:latin typeface="Arial" charset="0"/>
              </a:rPr>
              <a:t>IP en un host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18" y="1334575"/>
            <a:ext cx="6231081" cy="52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660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 smtClean="0"/>
              <a:t>Conectar dispositivos</a:t>
            </a:r>
            <a:r>
              <a:rPr dirty="0"/>
              <a:t/>
            </a:r>
            <a:br>
              <a:rPr dirty="0"/>
            </a:br>
            <a:r>
              <a:rPr lang="es-ES" dirty="0">
                <a:latin typeface="Arial" charset="0"/>
              </a:rPr>
              <a:t>Indicadores LED de los dispositivos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33" y="1270595"/>
            <a:ext cx="6247333" cy="532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151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43" y="1389491"/>
            <a:ext cx="5975402" cy="5022718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73330" y="-48399"/>
            <a:ext cx="847066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Acceso a la consola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r>
              <a:rPr lang="es-ES" sz="1800" dirty="0" smtClean="0"/>
              <a:t>Conectar dispositivos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Acceso a la consola</a:t>
            </a:r>
          </a:p>
        </p:txBody>
      </p:sp>
    </p:spTree>
    <p:extLst>
      <p:ext uri="{BB962C8B-B14F-4D97-AF65-F5344CB8AC3E}">
        <p14:creationId xmlns:p14="http://schemas.microsoft.com/office/powerpoint/2010/main" val="2743526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 smtClean="0"/>
              <a:t>Conectar dispositivos</a:t>
            </a:r>
            <a:r>
              <a:rPr dirty="0"/>
              <a:t/>
            </a:r>
            <a:br>
              <a:rPr dirty="0"/>
            </a:br>
            <a:r>
              <a:rPr lang="es-ES" dirty="0">
                <a:latin typeface="Arial" charset="0"/>
              </a:rPr>
              <a:t>Habilitar IP en un switch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232592"/>
            <a:ext cx="8752915" cy="1751908"/>
          </a:xfrm>
        </p:spPr>
        <p:txBody>
          <a:bodyPr/>
          <a:lstStyle/>
          <a:p>
            <a:r>
              <a:rPr lang="es-ES" sz="2000" dirty="0"/>
              <a:t>Los dispositivos de infraestructura de red requieren direcciones IP para habilitar la administración remota. </a:t>
            </a:r>
          </a:p>
          <a:p>
            <a:r>
              <a:rPr lang="es-ES" sz="2000" dirty="0"/>
              <a:t>En un switch, la dirección IP de administración se asigna en una interfaz virtual llamada interfaz virtual de switch (SVI</a:t>
            </a:r>
            <a:r>
              <a:rPr lang="es-ES" sz="2000" dirty="0" smtClean="0"/>
              <a:t>).</a:t>
            </a:r>
            <a:endParaRPr lang="es-ES" sz="2000" dirty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7" t="24793" r="43867" b="28222"/>
          <a:stretch/>
        </p:blipFill>
        <p:spPr>
          <a:xfrm>
            <a:off x="1524454" y="2781300"/>
            <a:ext cx="5879646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583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3200" y="2289174"/>
            <a:ext cx="3720214" cy="1660525"/>
          </a:xfrm>
        </p:spPr>
        <p:txBody>
          <a:bodyPr/>
          <a:lstStyle/>
          <a:p>
            <a:pPr eaLnBrk="1" hangingPunct="1"/>
            <a:r>
              <a:rPr lang="es-ES" sz="2400" dirty="0"/>
              <a:t>1.1 Configuración inicial del router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 anchor="t"/>
          <a:lstStyle/>
          <a:p>
            <a:pPr eaLnBrk="1" hangingPunct="1">
              <a:tabLst>
                <a:tab pos="2955925" algn="l"/>
              </a:tabLst>
            </a:pPr>
            <a:r>
              <a:rPr lang="es-ES" sz="1800" dirty="0" smtClean="0"/>
              <a:t>Configuración básica de un </a:t>
            </a:r>
            <a:r>
              <a:rPr lang="es-ES" sz="1800" dirty="0" err="1" smtClean="0"/>
              <a:t>router</a:t>
            </a:r>
            <a:r>
              <a:rPr dirty="0"/>
              <a:t/>
            </a:r>
            <a:br>
              <a:rPr dirty="0"/>
            </a:br>
            <a:r>
              <a:rPr lang="es-ES" dirty="0">
                <a:latin typeface="Arial" charset="0"/>
              </a:rPr>
              <a:t>Configurar los parámetros básicos de un router 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4516" y="1562792"/>
            <a:ext cx="4134222" cy="4342708"/>
          </a:xfrm>
        </p:spPr>
        <p:txBody>
          <a:bodyPr/>
          <a:lstStyle/>
          <a:p>
            <a:r>
              <a:rPr lang="es-ES" sz="2000" b="1" dirty="0"/>
              <a:t>Asignar un nombre al dispositivo:</a:t>
            </a:r>
            <a:r>
              <a:rPr lang="es-ES" sz="2000" dirty="0"/>
              <a:t> lo distingue de otros routers.</a:t>
            </a:r>
          </a:p>
          <a:p>
            <a:r>
              <a:rPr lang="es-ES" sz="2000" b="1" dirty="0"/>
              <a:t>Proteger el acceso administrativo: </a:t>
            </a:r>
            <a:r>
              <a:rPr lang="es-ES" sz="2000" dirty="0"/>
              <a:t>protege el acceso a los modos EXEC con privilegios y del usuario y el acceso a Telnet, además de cifrar contraseñas.</a:t>
            </a:r>
          </a:p>
          <a:p>
            <a:r>
              <a:rPr lang="es-ES" sz="2000" b="1" dirty="0"/>
              <a:t>Configurar un aviso:</a:t>
            </a:r>
            <a:r>
              <a:rPr lang="es-ES" sz="2000" dirty="0"/>
              <a:t> proporciona notificaciones legales de acceso no autorizado.</a:t>
            </a:r>
          </a:p>
          <a:p>
            <a:r>
              <a:rPr lang="es-ES" sz="2000" b="1" dirty="0"/>
              <a:t>Guardar la configuración</a:t>
            </a:r>
            <a:endParaRPr lang="es-ES" sz="1600" b="1" dirty="0"/>
          </a:p>
          <a:p>
            <a:endParaRPr lang="es-E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38" y="1564254"/>
            <a:ext cx="4617287" cy="41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984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 smtClean="0"/>
              <a:t>Configuración básica de un </a:t>
            </a:r>
            <a:r>
              <a:rPr lang="es-ES" sz="1800" dirty="0" err="1" smtClean="0"/>
              <a:t>router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Configurar una interfaz de </a:t>
            </a:r>
            <a:r>
              <a:rPr lang="es-ES" dirty="0" err="1" smtClean="0"/>
              <a:t>router</a:t>
            </a:r>
            <a:r>
              <a:rPr lang="es-ES" dirty="0" smtClean="0"/>
              <a:t> IPv4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5038" y="1397692"/>
            <a:ext cx="3963785" cy="430460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Para que la interfaz de router esté disponible, debe cumplir con los siguientes requisitos:</a:t>
            </a:r>
          </a:p>
          <a:p>
            <a:r>
              <a:rPr lang="es-ES" sz="1600" dirty="0"/>
              <a:t>Debe estar configurada con una dirección y una máscara de subred.</a:t>
            </a:r>
          </a:p>
          <a:p>
            <a:r>
              <a:rPr lang="es-ES" sz="1600" dirty="0"/>
              <a:t>Debe activarse con el comando </a:t>
            </a:r>
            <a:r>
              <a:rPr lang="es-ES" sz="1600" b="1" dirty="0"/>
              <a:t>no shutdown</a:t>
            </a:r>
            <a:r>
              <a:rPr lang="es-ES" sz="1600" dirty="0"/>
              <a:t>. Las interfaces LAN y WAN no están activadas de manera predeterminada. </a:t>
            </a:r>
          </a:p>
          <a:p>
            <a:r>
              <a:rPr lang="es-ES" sz="1600" dirty="0"/>
              <a:t>Deben configurarse con el comando clock rate en el extremo del cable de serie rotulado como DCE. </a:t>
            </a:r>
          </a:p>
          <a:p>
            <a:pPr marL="0" indent="0">
              <a:buNone/>
            </a:pPr>
            <a:r>
              <a:rPr lang="es-ES" sz="1600" dirty="0"/>
              <a:t>Se puede incluir una descripción optativa.</a:t>
            </a:r>
          </a:p>
          <a:p>
            <a:endParaRPr lang="es-E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23" y="1398876"/>
            <a:ext cx="4759277" cy="43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071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 smtClean="0"/>
              <a:t>Configuración básica de un </a:t>
            </a:r>
            <a:r>
              <a:rPr lang="es-ES" sz="1800" dirty="0" err="1" smtClean="0"/>
              <a:t>router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Configurar una interfaz de </a:t>
            </a:r>
            <a:r>
              <a:rPr lang="es-ES" dirty="0" err="1" smtClean="0"/>
              <a:t>router</a:t>
            </a:r>
            <a:r>
              <a:rPr lang="es-ES" dirty="0" smtClean="0"/>
              <a:t> IPv6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5037" y="1359592"/>
            <a:ext cx="8760987" cy="247580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Configure la interfaz con una dirección IPv6 y una máscara de subred:</a:t>
            </a:r>
          </a:p>
          <a:p>
            <a:r>
              <a:rPr lang="es-ES" sz="1600" dirty="0"/>
              <a:t>Utilice el siguiente comando de configuración de interfaces: </a:t>
            </a:r>
            <a:r>
              <a:rPr lang="es-ES" sz="1600" b="1" dirty="0"/>
              <a:t>ipv6 address</a:t>
            </a:r>
            <a:r>
              <a:rPr lang="es-ES" sz="1600" dirty="0"/>
              <a:t> </a:t>
            </a:r>
            <a:r>
              <a:rPr lang="es-ES" sz="1600" i="1" dirty="0"/>
              <a:t>dirección-ipv6</a:t>
            </a:r>
            <a:r>
              <a:rPr lang="es-ES" sz="1600" dirty="0"/>
              <a:t>/</a:t>
            </a:r>
            <a:r>
              <a:rPr lang="es-ES" sz="1600" i="1" dirty="0"/>
              <a:t>longitud-ipv6 </a:t>
            </a:r>
            <a:r>
              <a:rPr lang="es-ES" sz="1600" dirty="0"/>
              <a:t>[link-local | eui-64].</a:t>
            </a:r>
          </a:p>
          <a:p>
            <a:r>
              <a:rPr lang="es-ES" sz="1600" dirty="0"/>
              <a:t>Actívela con el comando </a:t>
            </a:r>
            <a:r>
              <a:rPr lang="es-ES" sz="1600" b="1" dirty="0"/>
              <a:t>no shutdown</a:t>
            </a:r>
            <a:r>
              <a:rPr lang="es-ES" sz="1600" dirty="0"/>
              <a:t>.</a:t>
            </a:r>
          </a:p>
          <a:p>
            <a:endParaRPr lang="es-E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836" y="2859503"/>
            <a:ext cx="5059764" cy="34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642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 anchor="t"/>
          <a:lstStyle/>
          <a:p>
            <a:pPr eaLnBrk="1" hangingPunct="1"/>
            <a:r>
              <a:rPr lang="es-ES" sz="1800" dirty="0" smtClean="0"/>
              <a:t>Configuración básica de un </a:t>
            </a:r>
            <a:r>
              <a:rPr lang="es-ES" sz="1800" dirty="0" err="1" smtClean="0"/>
              <a:t>router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Configurar una interfaz de </a:t>
            </a:r>
            <a:r>
              <a:rPr lang="es-ES" dirty="0" err="1" smtClean="0"/>
              <a:t>router</a:t>
            </a:r>
            <a:r>
              <a:rPr lang="es-ES" dirty="0" smtClean="0"/>
              <a:t> IPv6 (continuación)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090" y="1670396"/>
            <a:ext cx="8341712" cy="2894908"/>
          </a:xfrm>
        </p:spPr>
        <p:txBody>
          <a:bodyPr/>
          <a:lstStyle/>
          <a:p>
            <a:pPr marL="0" indent="0">
              <a:buNone/>
            </a:pPr>
            <a:r>
              <a:rPr lang="es-ES" sz="1800" b="1" dirty="0"/>
              <a:t>Las interfaces IPv6 pueden admitir más de una dirección</a:t>
            </a:r>
            <a:r>
              <a:rPr lang="es-ES" sz="1800" dirty="0"/>
              <a:t>:</a:t>
            </a:r>
          </a:p>
          <a:p>
            <a:r>
              <a:rPr lang="es-ES" sz="1800" dirty="0"/>
              <a:t>Configure una dirección de unidifusión global especificada:</a:t>
            </a:r>
            <a:r>
              <a:rPr lang="es-ES" sz="2000" dirty="0" smtClean="0"/>
              <a:t> </a:t>
            </a:r>
            <a:r>
              <a:rPr lang="es-ES" sz="1800" b="1" dirty="0"/>
              <a:t>ipv6address</a:t>
            </a:r>
            <a:r>
              <a:rPr lang="es-ES" sz="1800" i="1" dirty="0"/>
              <a:t> dirección-ipv6</a:t>
            </a:r>
            <a:r>
              <a:rPr lang="es-ES" sz="1800" dirty="0"/>
              <a:t> /</a:t>
            </a:r>
            <a:r>
              <a:rPr lang="es-ES" sz="1800" i="1" dirty="0"/>
              <a:t>longitud-ipv6</a:t>
            </a:r>
            <a:r>
              <a:rPr lang="es-ES" sz="2000" dirty="0" smtClean="0"/>
              <a:t> </a:t>
            </a:r>
          </a:p>
          <a:p>
            <a:r>
              <a:rPr lang="es-ES" sz="1800" dirty="0"/>
              <a:t>Configure una dirección IPv6 global con un identificador (ID) de interfaz en los 64 bits de orden bajo: </a:t>
            </a:r>
            <a:r>
              <a:rPr lang="es-ES" sz="1800" b="1" dirty="0"/>
              <a:t>ipv6address </a:t>
            </a:r>
            <a:r>
              <a:rPr lang="es-ES" sz="1800" i="1" dirty="0"/>
              <a:t>dirección-ipv6</a:t>
            </a:r>
            <a:r>
              <a:rPr lang="es-ES" sz="1800" dirty="0"/>
              <a:t> /</a:t>
            </a:r>
            <a:r>
              <a:rPr lang="es-ES" sz="1800" i="1" dirty="0"/>
              <a:t>longitud-ipv6 </a:t>
            </a:r>
            <a:r>
              <a:rPr lang="es-ES" sz="1800" dirty="0"/>
              <a:t>eui-64.</a:t>
            </a:r>
          </a:p>
          <a:p>
            <a:r>
              <a:rPr lang="es-ES" sz="1800" dirty="0"/>
              <a:t>Configure una dirección link-local: </a:t>
            </a:r>
            <a:r>
              <a:rPr lang="es-ES" sz="1800" b="1" dirty="0"/>
              <a:t>ipv6address</a:t>
            </a:r>
            <a:r>
              <a:rPr lang="es-ES" sz="2000" dirty="0" smtClean="0"/>
              <a:t> </a:t>
            </a:r>
            <a:r>
              <a:rPr lang="es-ES" sz="1800" i="1" dirty="0"/>
              <a:t>dirección-ipv6</a:t>
            </a:r>
            <a:r>
              <a:rPr lang="es-ES" sz="1800" dirty="0"/>
              <a:t> /</a:t>
            </a:r>
            <a:r>
              <a:rPr lang="es-ES" sz="1800" i="1" dirty="0"/>
              <a:t>longitud-ipv6 </a:t>
            </a:r>
            <a:r>
              <a:rPr lang="es-ES" sz="1800" dirty="0"/>
              <a:t>link-local.</a:t>
            </a:r>
          </a:p>
          <a:p>
            <a:pPr marL="0" indent="0">
              <a:buNone/>
            </a:pPr>
            <a:endParaRPr lang="es-E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53" y="4170219"/>
            <a:ext cx="6447906" cy="232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156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r>
              <a:rPr lang="es-ES" sz="1800" dirty="0" smtClean="0"/>
              <a:t>Configuración básica de un </a:t>
            </a:r>
            <a:r>
              <a:rPr lang="es-ES" sz="1800" dirty="0" err="1" smtClean="0"/>
              <a:t>router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Configurar una interfaz de </a:t>
            </a:r>
            <a:r>
              <a:rPr lang="es-ES" dirty="0" err="1" smtClean="0"/>
              <a:t>loopback</a:t>
            </a:r>
            <a:r>
              <a:rPr lang="es-ES" dirty="0" smtClean="0"/>
              <a:t> IPv4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090" y="1372292"/>
            <a:ext cx="8341712" cy="2894908"/>
          </a:xfrm>
        </p:spPr>
        <p:txBody>
          <a:bodyPr/>
          <a:lstStyle/>
          <a:p>
            <a:pPr marL="0" indent="0">
              <a:buNone/>
            </a:pPr>
            <a:r>
              <a:rPr lang="es-ES" sz="2000" b="1" dirty="0"/>
              <a:t>Una interfaz de loopback es una interfaz lógica interna del router</a:t>
            </a:r>
            <a:r>
              <a:rPr lang="es-ES" sz="2000" dirty="0"/>
              <a:t>: </a:t>
            </a:r>
          </a:p>
          <a:p>
            <a:r>
              <a:rPr lang="es-ES" sz="1600" dirty="0"/>
              <a:t>No se asigna a un puerto físico; se la considera una interfaz de software que se coloca automáticamente en estado UP (activo).</a:t>
            </a:r>
          </a:p>
          <a:p>
            <a:r>
              <a:rPr lang="es-ES" sz="1600" dirty="0"/>
              <a:t>Una interfaz de loopback es útil para pruebas.</a:t>
            </a:r>
          </a:p>
          <a:p>
            <a:r>
              <a:rPr lang="es-ES" sz="1600" dirty="0"/>
              <a:t>Es importante en el proceso de routing de OSPF.</a:t>
            </a:r>
          </a:p>
          <a:p>
            <a:pPr marL="0" indent="0">
              <a:buNone/>
            </a:pPr>
            <a:endParaRPr lang="es-E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3309132"/>
            <a:ext cx="4318000" cy="33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370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>
              <a:buNone/>
            </a:pPr>
            <a:r>
              <a:rPr lang="es-ES" sz="1800" dirty="0" smtClean="0"/>
              <a:t>Verificar la conectividad de redes conectadas directamente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Verificar la configuración de la interfaz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090" y="1372292"/>
            <a:ext cx="4175610" cy="492690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Se utilizan comandos show para verificar el funcionamiento y la configuración de la interfaz:</a:t>
            </a:r>
          </a:p>
          <a:p>
            <a:r>
              <a:rPr lang="es-ES" sz="2000" b="1" dirty="0"/>
              <a:t>show ip interfaces brief</a:t>
            </a:r>
          </a:p>
          <a:p>
            <a:r>
              <a:rPr lang="es-ES" sz="2000" b="1" dirty="0"/>
              <a:t>show ip route</a:t>
            </a:r>
          </a:p>
          <a:p>
            <a:r>
              <a:rPr lang="es-ES" sz="2000" b="1" dirty="0"/>
              <a:t>show running-config </a:t>
            </a:r>
          </a:p>
          <a:p>
            <a:pPr marL="0" indent="0">
              <a:buNone/>
            </a:pPr>
            <a:r>
              <a:rPr lang="es-ES" sz="2000" dirty="0"/>
              <a:t>Comandos show que se utilizan para reunir información más detallada sobre la interfaz:</a:t>
            </a:r>
          </a:p>
          <a:p>
            <a:r>
              <a:rPr lang="es-ES" sz="2000" b="1" dirty="0"/>
              <a:t>show interfaces</a:t>
            </a:r>
            <a:endParaRPr lang="es-ES" sz="2000" dirty="0"/>
          </a:p>
          <a:p>
            <a:r>
              <a:rPr lang="es-ES" sz="2000" b="1" dirty="0"/>
              <a:t>show ip interfaces:</a:t>
            </a:r>
            <a:endParaRPr lang="es-ES" sz="2000" dirty="0"/>
          </a:p>
          <a:p>
            <a:pPr marL="0" indent="0">
              <a:buNone/>
            </a:pPr>
            <a:endParaRPr lang="es-E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1977042"/>
            <a:ext cx="4337720" cy="399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817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835832" cy="838200"/>
          </a:xfrm>
        </p:spPr>
        <p:txBody>
          <a:bodyPr anchor="t"/>
          <a:lstStyle/>
          <a:p>
            <a:pPr>
              <a:buNone/>
            </a:pPr>
            <a:r>
              <a:rPr lang="es-ES" sz="1800" dirty="0" smtClean="0"/>
              <a:t>Verificar la conectividad de redes conectadas directamente</a:t>
            </a:r>
            <a:r>
              <a:rPr sz="2800" dirty="0"/>
              <a:t/>
            </a:r>
            <a:br>
              <a:rPr sz="2800" dirty="0"/>
            </a:br>
            <a:r>
              <a:rPr lang="es-ES" sz="2600" dirty="0" smtClean="0"/>
              <a:t>Verificar la configuración de la interfaz (continuación)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14" y="1147800"/>
            <a:ext cx="6088664" cy="5562251"/>
          </a:xfrm>
        </p:spPr>
      </p:pic>
    </p:spTree>
    <p:extLst>
      <p:ext uri="{BB962C8B-B14F-4D97-AF65-F5344CB8AC3E}">
        <p14:creationId xmlns:p14="http://schemas.microsoft.com/office/powerpoint/2010/main" val="628476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90112" cy="838200"/>
          </a:xfrm>
        </p:spPr>
        <p:txBody>
          <a:bodyPr anchor="t"/>
          <a:lstStyle/>
          <a:p>
            <a:r>
              <a:rPr lang="es-ES" sz="1800" dirty="0" smtClean="0"/>
              <a:t>Verificar la conectividad de redes conectadas directamente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Verificar la configuración de una interfaz IPv6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7" y="1518342"/>
            <a:ext cx="8733677" cy="4926405"/>
          </a:xfrm>
        </p:spPr>
        <p:txBody>
          <a:bodyPr/>
          <a:lstStyle/>
          <a:p>
            <a:pPr marL="0" indent="0">
              <a:buNone/>
            </a:pPr>
            <a:r>
              <a:rPr lang="es-ES" sz="1800" b="1" dirty="0"/>
              <a:t>Comandos comunes para verificar la configuración de una interfaz IPv6: </a:t>
            </a:r>
          </a:p>
          <a:p>
            <a:r>
              <a:rPr lang="es-ES" sz="1400" b="1" dirty="0"/>
              <a:t>show ipv6 interface brief</a:t>
            </a:r>
            <a:r>
              <a:rPr lang="es-ES" sz="1400" dirty="0"/>
              <a:t>: muestra un resumen de cada una de las interfaces.</a:t>
            </a:r>
            <a:endParaRPr lang="es-ES" sz="1400" b="1" dirty="0"/>
          </a:p>
          <a:p>
            <a:r>
              <a:rPr lang="es-ES" sz="1400" b="1" dirty="0"/>
              <a:t>show ipv6 interface gigabitethernet 0/0</a:t>
            </a:r>
            <a:r>
              <a:rPr lang="es-ES" sz="1400" dirty="0"/>
              <a:t>: muestra el estado de la interfaz y todas las direcciones IPv6 correspondientes a esta interfaz.</a:t>
            </a:r>
            <a:r>
              <a:rPr lang="es-ES" sz="2000" dirty="0" smtClean="0"/>
              <a:t> </a:t>
            </a:r>
          </a:p>
          <a:p>
            <a:r>
              <a:rPr lang="es-ES" sz="1400" b="1" dirty="0" smtClean="0"/>
              <a:t>show </a:t>
            </a:r>
            <a:r>
              <a:rPr lang="es-ES" sz="1400" b="1" dirty="0"/>
              <a:t>ipv6 route</a:t>
            </a:r>
            <a:r>
              <a:rPr lang="es-ES" sz="1400" dirty="0"/>
              <a:t>: verifica que las redes IPv6 y las direcciones de interfaces IPv6 específicas se hayan instalado en la tabla de routing IPv6. </a:t>
            </a:r>
            <a:endParaRPr lang="es-ES" sz="1400" b="1" dirty="0"/>
          </a:p>
          <a:p>
            <a:endParaRPr lang="es-E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3290707"/>
            <a:ext cx="4787900" cy="33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872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5470" y="1409701"/>
            <a:ext cx="8055430" cy="4332514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La salida del comando show se puede controlar con los siguientes comandos y filtros:</a:t>
            </a:r>
          </a:p>
          <a:p>
            <a:r>
              <a:rPr lang="es-ES" sz="1600" dirty="0"/>
              <a:t>Utilice el comando</a:t>
            </a:r>
            <a:r>
              <a:rPr lang="es-ES" sz="1600" b="1" dirty="0"/>
              <a:t> terminal length </a:t>
            </a:r>
            <a:r>
              <a:rPr lang="es-ES" sz="1600" i="1" dirty="0"/>
              <a:t>número</a:t>
            </a:r>
            <a:r>
              <a:rPr lang="es-ES" sz="1600" dirty="0"/>
              <a:t> para especificar la cantidad de líneas que se mostrarán. </a:t>
            </a:r>
          </a:p>
          <a:p>
            <a:r>
              <a:rPr lang="es-ES" sz="1600" dirty="0"/>
              <a:t>Para filtrar resultados específicos de los comandos, utilice una </a:t>
            </a:r>
            <a:r>
              <a:rPr lang="es-ES" sz="1600" b="1" dirty="0"/>
              <a:t>barra vertical (|)</a:t>
            </a:r>
            <a:r>
              <a:rPr lang="es-ES" sz="1600" dirty="0"/>
              <a:t> después del comando show. Algunos de los parámetros que se pueden utilizar después de la barra vertical son los siguientes:</a:t>
            </a:r>
          </a:p>
          <a:p>
            <a:pPr lvl="1"/>
            <a:r>
              <a:rPr lang="es-ES" sz="1600" b="1" dirty="0" err="1"/>
              <a:t>section</a:t>
            </a:r>
            <a:r>
              <a:rPr lang="es-ES" sz="1600" b="1" dirty="0" smtClean="0"/>
              <a:t>, </a:t>
            </a:r>
            <a:r>
              <a:rPr lang="es-ES" sz="1600" b="1" dirty="0" err="1" smtClean="0"/>
              <a:t>include</a:t>
            </a:r>
            <a:r>
              <a:rPr lang="es-ES" sz="1600" b="1" dirty="0" smtClean="0"/>
              <a:t>, </a:t>
            </a:r>
            <a:r>
              <a:rPr lang="es-ES" sz="1600" b="1" dirty="0" err="1" smtClean="0"/>
              <a:t>exclude</a:t>
            </a:r>
            <a:r>
              <a:rPr lang="es-ES" sz="1600" b="1" dirty="0" smtClean="0"/>
              <a:t>, </a:t>
            </a:r>
            <a:r>
              <a:rPr lang="es-ES" sz="1600" b="1" dirty="0" err="1" smtClean="0"/>
              <a:t>begin</a:t>
            </a:r>
            <a:endParaRPr lang="es-ES" sz="16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600" y="396000"/>
            <a:ext cx="8145462" cy="838200"/>
          </a:xfrm>
        </p:spPr>
        <p:txBody>
          <a:bodyPr/>
          <a:lstStyle/>
          <a:p>
            <a:r>
              <a:rPr lang="es-ES" sz="1800" dirty="0" smtClean="0"/>
              <a:t>Verificar la conectividad de redes conectadas directamente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Filtrar la salida del comando show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4" y="3796781"/>
            <a:ext cx="4770122" cy="16996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50" y="3794823"/>
            <a:ext cx="4199020" cy="244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4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r>
              <a:rPr lang="es-ES" sz="1800" dirty="0" smtClean="0"/>
              <a:t>Verificar la conectividad de redes conectadas directamente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Historial de comandos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090" y="1372292"/>
            <a:ext cx="8341712" cy="2894908"/>
          </a:xfrm>
        </p:spPr>
        <p:txBody>
          <a:bodyPr/>
          <a:lstStyle/>
          <a:p>
            <a:pPr marL="0" indent="0">
              <a:buNone/>
            </a:pPr>
            <a:r>
              <a:rPr lang="es-ES" sz="1800" dirty="0"/>
              <a:t>El historial de comandos almacena temporalmente una lista de los comandos ejecutados para poder acceder a ellos:</a:t>
            </a:r>
          </a:p>
          <a:p>
            <a:r>
              <a:rPr lang="es-ES" sz="1400" dirty="0"/>
              <a:t>Para recuperar comandos, presione</a:t>
            </a:r>
            <a:r>
              <a:rPr lang="es-ES" sz="1400" dirty="0" smtClean="0"/>
              <a:t> </a:t>
            </a:r>
            <a:r>
              <a:rPr lang="es-ES" sz="1400" b="1" dirty="0"/>
              <a:t>Ctrl+P</a:t>
            </a:r>
            <a:r>
              <a:rPr lang="es-ES" sz="1400" dirty="0" smtClean="0"/>
              <a:t> </a:t>
            </a:r>
            <a:r>
              <a:rPr lang="es-ES" sz="1400" dirty="0"/>
              <a:t>o la </a:t>
            </a:r>
            <a:r>
              <a:rPr lang="es-ES" sz="1400" b="1" dirty="0"/>
              <a:t>flecha HACIA ARRIBA</a:t>
            </a:r>
            <a:r>
              <a:rPr lang="es-ES" sz="1400" dirty="0"/>
              <a:t>.</a:t>
            </a:r>
            <a:endParaRPr lang="es-ES" sz="1400" b="1" dirty="0"/>
          </a:p>
          <a:p>
            <a:r>
              <a:rPr lang="es-ES" sz="1400" dirty="0"/>
              <a:t>Para volver a los comandos más recientes, presione </a:t>
            </a:r>
            <a:r>
              <a:rPr lang="es-ES" sz="1400" b="1" dirty="0"/>
              <a:t>Ctrl+N</a:t>
            </a:r>
            <a:r>
              <a:rPr lang="es-ES" sz="1400" dirty="0" smtClean="0"/>
              <a:t> </a:t>
            </a:r>
            <a:r>
              <a:rPr lang="es-ES" sz="1400" dirty="0"/>
              <a:t>o la </a:t>
            </a:r>
            <a:r>
              <a:rPr lang="es-ES" sz="1400" b="1" dirty="0"/>
              <a:t>flecha hacia abajo</a:t>
            </a:r>
            <a:r>
              <a:rPr lang="es-ES" sz="1400" dirty="0"/>
              <a:t>.</a:t>
            </a:r>
            <a:endParaRPr lang="es-ES" sz="1400" b="1" dirty="0"/>
          </a:p>
          <a:p>
            <a:r>
              <a:rPr lang="es-ES" sz="1400" dirty="0"/>
              <a:t>De manera predeterminada, el historial de comandos está habilitado y el sistema captura los últimos 10 comandos presentes en el búfer. Utilice el comando </a:t>
            </a:r>
            <a:r>
              <a:rPr lang="es-ES" sz="1400" b="1" dirty="0"/>
              <a:t>show history</a:t>
            </a:r>
            <a:r>
              <a:rPr lang="es-ES" sz="1400" dirty="0"/>
              <a:t> del modo EXEC con privilegios para mostrar el contenido del búfer.</a:t>
            </a:r>
          </a:p>
          <a:p>
            <a:r>
              <a:rPr lang="es-ES" sz="1400" dirty="0"/>
              <a:t>Utilice el comando </a:t>
            </a:r>
            <a:r>
              <a:rPr lang="es-ES" sz="1400" b="1" dirty="0"/>
              <a:t>terminal history size</a:t>
            </a:r>
            <a:r>
              <a:rPr lang="es-ES" sz="1400" dirty="0"/>
              <a:t> del modo EXEC del usuario para aumentar o reducir el tamaño del búfer.</a:t>
            </a:r>
          </a:p>
          <a:p>
            <a:pPr marL="0" indent="0">
              <a:buNone/>
            </a:pPr>
            <a:endParaRPr lang="es-ES" sz="1800" dirty="0"/>
          </a:p>
        </p:txBody>
      </p:sp>
      <p:pic>
        <p:nvPicPr>
          <p:cNvPr id="4" name="Picture 3" descr="Routing and Switching Essentials - Mozilla Firefox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0" t="37305" r="45662" b="29815"/>
          <a:stretch/>
        </p:blipFill>
        <p:spPr>
          <a:xfrm>
            <a:off x="1988707" y="4071620"/>
            <a:ext cx="5182478" cy="225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327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0252" y="396000"/>
            <a:ext cx="8145462" cy="838200"/>
          </a:xfrm>
        </p:spPr>
        <p:txBody>
          <a:bodyPr/>
          <a:lstStyle/>
          <a:p>
            <a:pPr eaLnBrk="1" hangingPunct="1"/>
            <a:r>
              <a:rPr lang="es-ES" sz="1800" dirty="0"/>
              <a:t>Funciones de un </a:t>
            </a:r>
            <a:r>
              <a:rPr lang="es-ES" sz="1800" dirty="0" err="1" smtClean="0"/>
              <a:t>router</a:t>
            </a:r>
            <a:r>
              <a:rPr lang="es-ES" sz="1800" dirty="0" smtClean="0"/>
              <a:t/>
            </a:r>
            <a:br>
              <a:rPr lang="es-ES" sz="1800" dirty="0" smtClean="0"/>
            </a:br>
            <a:r>
              <a:rPr lang="es-ES" dirty="0" smtClean="0"/>
              <a:t>Características de una red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7034" y="1335314"/>
            <a:ext cx="6910044" cy="5278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144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1.2 Decisiones de routing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r>
              <a:rPr lang="es-ES" sz="1800" dirty="0" err="1" smtClean="0"/>
              <a:t>Switching</a:t>
            </a:r>
            <a:r>
              <a:rPr lang="es-ES" sz="1800" dirty="0" smtClean="0"/>
              <a:t> de paquetes entre redes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Función de </a:t>
            </a:r>
            <a:r>
              <a:rPr lang="es-ES" dirty="0" err="1" smtClean="0"/>
              <a:t>switching</a:t>
            </a:r>
            <a:r>
              <a:rPr lang="es-ES" dirty="0" smtClean="0"/>
              <a:t> de un </a:t>
            </a:r>
            <a:r>
              <a:rPr lang="es-ES" dirty="0" err="1" smtClean="0"/>
              <a:t>router</a:t>
            </a:r>
            <a:endParaRPr lang="es-E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26" y="1308605"/>
            <a:ext cx="6964614" cy="5215843"/>
          </a:xfrm>
        </p:spPr>
      </p:pic>
    </p:spTree>
    <p:extLst>
      <p:ext uri="{BB962C8B-B14F-4D97-AF65-F5344CB8AC3E}">
        <p14:creationId xmlns:p14="http://schemas.microsoft.com/office/powerpoint/2010/main" val="15086559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r>
              <a:rPr lang="es-ES" sz="1800" dirty="0" err="1" smtClean="0"/>
              <a:t>Switching</a:t>
            </a:r>
            <a:r>
              <a:rPr lang="es-ES" sz="1800" dirty="0" smtClean="0"/>
              <a:t> de paquetes entre redes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Enviar un paquete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1404069"/>
            <a:ext cx="8313600" cy="4955247"/>
          </a:xfrm>
        </p:spPr>
      </p:pic>
    </p:spTree>
    <p:extLst>
      <p:ext uri="{BB962C8B-B14F-4D97-AF65-F5344CB8AC3E}">
        <p14:creationId xmlns:p14="http://schemas.microsoft.com/office/powerpoint/2010/main" val="34121071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err="1" smtClean="0"/>
              <a:t>Switching</a:t>
            </a:r>
            <a:r>
              <a:rPr lang="es-ES" sz="1800" dirty="0" smtClean="0"/>
              <a:t> de paquetes entre redes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Reenviar al siguiente salto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01" y="1320800"/>
            <a:ext cx="7107935" cy="5029200"/>
          </a:xfrm>
        </p:spPr>
      </p:pic>
    </p:spTree>
    <p:extLst>
      <p:ext uri="{BB962C8B-B14F-4D97-AF65-F5344CB8AC3E}">
        <p14:creationId xmlns:p14="http://schemas.microsoft.com/office/powerpoint/2010/main" val="4204715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err="1" smtClean="0"/>
              <a:t>Switching</a:t>
            </a:r>
            <a:r>
              <a:rPr lang="es-ES" sz="1800" dirty="0" smtClean="0"/>
              <a:t> de paquetes entre redes</a:t>
            </a:r>
            <a:r>
              <a:rPr dirty="0"/>
              <a:t/>
            </a:r>
            <a:br>
              <a:rPr dirty="0"/>
            </a:br>
            <a:r>
              <a:rPr lang="es-ES" dirty="0" err="1" smtClean="0"/>
              <a:t>Routing</a:t>
            </a:r>
            <a:r>
              <a:rPr lang="es-ES" dirty="0" smtClean="0"/>
              <a:t> de paquetes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62" y="1361559"/>
            <a:ext cx="7263177" cy="5069599"/>
          </a:xfrm>
        </p:spPr>
      </p:pic>
    </p:spTree>
    <p:extLst>
      <p:ext uri="{BB962C8B-B14F-4D97-AF65-F5344CB8AC3E}">
        <p14:creationId xmlns:p14="http://schemas.microsoft.com/office/powerpoint/2010/main" val="92609288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err="1" smtClean="0"/>
              <a:t>Switching</a:t>
            </a:r>
            <a:r>
              <a:rPr lang="es-ES" sz="1800" dirty="0" smtClean="0"/>
              <a:t> de paquetes entre redes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Llegar al destino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11" y="1382340"/>
            <a:ext cx="7451549" cy="5262427"/>
          </a:xfrm>
        </p:spPr>
      </p:pic>
    </p:spTree>
    <p:extLst>
      <p:ext uri="{BB962C8B-B14F-4D97-AF65-F5344CB8AC3E}">
        <p14:creationId xmlns:p14="http://schemas.microsoft.com/office/powerpoint/2010/main" val="42415446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Determinación de rutas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Decisiones de </a:t>
            </a:r>
            <a:r>
              <a:rPr lang="es-ES" dirty="0" err="1" smtClean="0"/>
              <a:t>routing</a:t>
            </a:r>
            <a:endParaRPr lang="es-ES" dirty="0" smtClean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39" y="1353156"/>
            <a:ext cx="6744913" cy="5096567"/>
          </a:xfrm>
        </p:spPr>
      </p:pic>
    </p:spTree>
    <p:extLst>
      <p:ext uri="{BB962C8B-B14F-4D97-AF65-F5344CB8AC3E}">
        <p14:creationId xmlns:p14="http://schemas.microsoft.com/office/powerpoint/2010/main" val="40721751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Determinación de rutas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La mejor ruta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7" y="1326142"/>
            <a:ext cx="8733677" cy="4926405"/>
          </a:xfrm>
        </p:spPr>
        <p:txBody>
          <a:bodyPr/>
          <a:lstStyle/>
          <a:p>
            <a:pPr lvl="0"/>
            <a:r>
              <a:rPr lang="es-ES" sz="2000" b="1" dirty="0"/>
              <a:t>Un protocolo de routing elige la mejor ruta en función del valor o la métrica que usa para determinar la distancia para llegar a una red</a:t>
            </a:r>
            <a:r>
              <a:rPr lang="es-ES" sz="2000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dirty="0"/>
              <a:t>Una métrica es un valor que se utiliza para medir la distancia que existe hasta una red determinada</a:t>
            </a:r>
            <a:r>
              <a:rPr lang="es-ES" sz="1600" dirty="0" smtClean="0"/>
              <a:t>. </a:t>
            </a:r>
            <a:endParaRPr lang="es-ES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dirty="0"/>
              <a:t>La mejor ruta a una red es la ruta con la métrica más baja.</a:t>
            </a:r>
          </a:p>
          <a:p>
            <a:r>
              <a:rPr lang="es-ES" sz="2000" b="1" dirty="0"/>
              <a:t>Los protocolos de routing dinámico utilizan sus propias reglas y métricas para armar y actualizar tablas de routing</a:t>
            </a:r>
            <a:r>
              <a:rPr lang="es-ES" sz="2000" dirty="0"/>
              <a:t>: </a:t>
            </a:r>
            <a:r>
              <a:rPr lang="en-US" sz="2000" dirty="0"/>
              <a:t>	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dirty="0"/>
              <a:t>Protocolo de información de routing (RIP): recuento de saltos.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dirty="0"/>
              <a:t>Abrir primero la ruta más corta (OSPF): costo según el ancho de banda acumulativo de origen a destino.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dirty="0"/>
              <a:t>Protocolo mejorado de routing de gateway interior (EIGRP): ancho de banda, demora, carga, confiabilidad.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814822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Determinación de rutas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Equilibrio de carga</a:t>
            </a:r>
            <a:endParaRPr lang="es-E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7" y="1326142"/>
            <a:ext cx="8548121" cy="4926405"/>
          </a:xfrm>
        </p:spPr>
        <p:txBody>
          <a:bodyPr/>
          <a:lstStyle/>
          <a:p>
            <a:pPr lvl="0"/>
            <a:r>
              <a:rPr lang="es-ES" sz="1800" dirty="0"/>
              <a:t>Cuando un router tiene dos o más rutas hacia un destino con métricas del mismo costo, el router reenvía los paquetes usando ambas rutas por igual:</a:t>
            </a:r>
          </a:p>
          <a:p>
            <a:pPr marL="563562" lvl="1" indent="-342900">
              <a:buFont typeface="Courier New" panose="02070309020205020404" pitchFamily="49" charset="0"/>
              <a:buChar char="o"/>
            </a:pPr>
            <a:r>
              <a:rPr lang="es-ES" sz="1400" dirty="0"/>
              <a:t>El equilibrio de carga por mismo costo puede mejorar el rendimiento de la red.</a:t>
            </a:r>
          </a:p>
          <a:p>
            <a:pPr marL="563562" lvl="1" indent="-342900">
              <a:buFont typeface="Courier New" panose="02070309020205020404" pitchFamily="49" charset="0"/>
              <a:buChar char="o"/>
            </a:pPr>
            <a:r>
              <a:rPr lang="es-ES" sz="1400" dirty="0"/>
              <a:t>El equilibrio de carga por mismo costo puede configurarse para usar tanto protocolos de routing dinámico como rutas estáticas.</a:t>
            </a:r>
          </a:p>
          <a:p>
            <a:endParaRPr lang="es-ES" sz="2000" dirty="0"/>
          </a:p>
        </p:txBody>
      </p:sp>
      <p:pic>
        <p:nvPicPr>
          <p:cNvPr id="4" name="Picture 3" descr="Routing and Switching Essentials - Mozilla Firefox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9" t="38046" r="40799" b="14630"/>
          <a:stretch/>
        </p:blipFill>
        <p:spPr>
          <a:xfrm>
            <a:off x="2499360" y="2769982"/>
            <a:ext cx="6136640" cy="391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881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Determinación de rutas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Distancia administrativa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7" y="1326142"/>
            <a:ext cx="8733677" cy="4926405"/>
          </a:xfrm>
        </p:spPr>
        <p:txBody>
          <a:bodyPr/>
          <a:lstStyle/>
          <a:p>
            <a:r>
              <a:rPr lang="es-ES" sz="2000" dirty="0">
                <a:solidFill>
                  <a:srgbClr val="000000"/>
                </a:solidFill>
              </a:rPr>
              <a:t>Si se configuran varias rutas a un destino en un router, la ruta que se instala en la tabla de routing es la que tiene la menor distancia administrativa (AD):</a:t>
            </a:r>
          </a:p>
          <a:p>
            <a:pPr marL="563562" lvl="1" indent="-34290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rgbClr val="000000"/>
                </a:solidFill>
              </a:rPr>
              <a:t>Una ruta estática con una AD de 1 es más confiable que una ruta detectada mediante EIGRP con una AD de 90.</a:t>
            </a:r>
          </a:p>
          <a:p>
            <a:pPr marL="563562" lvl="1" indent="-34290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rgbClr val="000000"/>
                </a:solidFill>
              </a:rPr>
              <a:t>Una ruta conectada directamente con una AD de 0 es más confiable que una ruta estática con una AD de 1. </a:t>
            </a:r>
          </a:p>
          <a:p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32" y="3345005"/>
            <a:ext cx="6006890" cy="32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958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145462" cy="838200"/>
          </a:xfrm>
        </p:spPr>
        <p:txBody>
          <a:bodyPr/>
          <a:lstStyle/>
          <a:p>
            <a:pPr eaLnBrk="1" hangingPunct="1"/>
            <a:r>
              <a:rPr lang="es-ES" sz="1800" dirty="0"/>
              <a:t>Funciones de un router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¿Por qué elegir el </a:t>
            </a:r>
            <a:r>
              <a:rPr lang="es-ES" dirty="0" err="1" smtClean="0"/>
              <a:t>routing</a:t>
            </a:r>
            <a:r>
              <a:rPr lang="es-ES" dirty="0" smtClean="0"/>
              <a:t>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1125" y="1407886"/>
            <a:ext cx="7056848" cy="870857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El </a:t>
            </a:r>
            <a:r>
              <a:rPr lang="es-ES" dirty="0" err="1" smtClean="0"/>
              <a:t>router</a:t>
            </a:r>
            <a:r>
              <a:rPr lang="es-ES" dirty="0" smtClean="0"/>
              <a:t> es responsable del </a:t>
            </a:r>
            <a:r>
              <a:rPr lang="es-ES" dirty="0" err="1" smtClean="0"/>
              <a:t>routing</a:t>
            </a:r>
            <a:r>
              <a:rPr lang="es-ES" dirty="0" smtClean="0"/>
              <a:t> del tráfico entre redes.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38" y="2281210"/>
            <a:ext cx="5227093" cy="426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282655" cy="1481138"/>
          </a:xfrm>
        </p:spPr>
        <p:txBody>
          <a:bodyPr/>
          <a:lstStyle/>
          <a:p>
            <a:pPr eaLnBrk="1" hangingPunct="1"/>
            <a:r>
              <a:rPr lang="es-ES" sz="2400" dirty="0"/>
              <a:t>1.3 Funcionamiento del router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1306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Analizar la tabla de </a:t>
            </a:r>
            <a:r>
              <a:rPr lang="es-ES" sz="1800" dirty="0" err="1" smtClean="0"/>
              <a:t>routing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La tabla de </a:t>
            </a:r>
            <a:r>
              <a:rPr lang="es-ES" dirty="0" err="1" smtClean="0"/>
              <a:t>routing</a:t>
            </a:r>
            <a:endParaRPr lang="es-ES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7" y="1326142"/>
            <a:ext cx="8733677" cy="4926405"/>
          </a:xfrm>
        </p:spPr>
        <p:txBody>
          <a:bodyPr/>
          <a:lstStyle/>
          <a:p>
            <a:r>
              <a:rPr lang="es-ES" sz="1800" dirty="0"/>
              <a:t>La tabla de routing es un archivo almacenado en la RAM que contiene información acerca de lo siguiente:</a:t>
            </a:r>
          </a:p>
          <a:p>
            <a:pPr marL="800100" lvl="1" indent="-342900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s-ES" sz="1800" dirty="0" smtClean="0"/>
              <a:t>Rutas conectadas directamente</a:t>
            </a:r>
          </a:p>
          <a:p>
            <a:pPr marL="800100" lvl="1" indent="-342900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s-ES" sz="1800" dirty="0" smtClean="0"/>
              <a:t>Rutas remotas </a:t>
            </a:r>
          </a:p>
          <a:p>
            <a:endParaRPr lang="es-E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2707664"/>
            <a:ext cx="7386320" cy="383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203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Analizar la tabla de </a:t>
            </a:r>
            <a:r>
              <a:rPr lang="es-ES" sz="1800" dirty="0" err="1" smtClean="0"/>
              <a:t>routing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Fuentes de la tabla de </a:t>
            </a:r>
            <a:r>
              <a:rPr lang="es-ES" dirty="0" err="1" smtClean="0"/>
              <a:t>routing</a:t>
            </a:r>
            <a:endParaRPr lang="es-ES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7" y="1326142"/>
            <a:ext cx="8733677" cy="492640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s-ES" sz="2000" dirty="0"/>
              <a:t>El comando </a:t>
            </a:r>
            <a:r>
              <a:rPr lang="es-ES" sz="2000" b="1" dirty="0"/>
              <a:t>show ip route</a:t>
            </a:r>
            <a:r>
              <a:rPr lang="es-ES" sz="2000" dirty="0"/>
              <a:t> se utiliza para mostrar el contenido de la tabla de routing: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600" b="1" dirty="0"/>
              <a:t>Interfaces de routing locales</a:t>
            </a:r>
            <a:r>
              <a:rPr lang="es-ES" sz="1600" b="1" dirty="0" smtClean="0"/>
              <a:t>:</a:t>
            </a:r>
            <a:r>
              <a:rPr lang="es-ES" sz="1600" dirty="0" smtClean="0"/>
              <a:t> se agregan a la tabla de </a:t>
            </a:r>
            <a:r>
              <a:rPr lang="es-ES" sz="1600" dirty="0" err="1" smtClean="0"/>
              <a:t>routing</a:t>
            </a:r>
            <a:r>
              <a:rPr lang="es-ES" sz="1600" dirty="0" smtClean="0"/>
              <a:t> cuando se configura una interfaz. </a:t>
            </a:r>
            <a:r>
              <a:rPr lang="es-ES" sz="1600" dirty="0"/>
              <a:t>(Pueden verse en IOS 15 o versiones más recientes para rutas IPv4, y en todas las versiones de IOS para rutas IPv6.)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600" b="1" dirty="0"/>
              <a:t>Interfaces conectadas directamente</a:t>
            </a:r>
            <a:r>
              <a:rPr lang="es-ES" sz="1600" b="1" dirty="0" smtClean="0"/>
              <a:t>:</a:t>
            </a:r>
            <a:r>
              <a:rPr lang="es-ES" sz="1600" dirty="0" smtClean="0"/>
              <a:t> se agregan a la tabla de </a:t>
            </a:r>
            <a:r>
              <a:rPr lang="es-ES" sz="1600" dirty="0" err="1" smtClean="0"/>
              <a:t>routing</a:t>
            </a:r>
            <a:r>
              <a:rPr lang="es-ES" sz="1600" dirty="0" smtClean="0"/>
              <a:t> cuando se configura una interfaz y está activa.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600" b="1" dirty="0"/>
              <a:t>Rutas estáticas</a:t>
            </a:r>
            <a:r>
              <a:rPr lang="es-ES" sz="1600" b="1" dirty="0" smtClean="0"/>
              <a:t>:</a:t>
            </a:r>
            <a:r>
              <a:rPr lang="es-ES" sz="1600" dirty="0" smtClean="0"/>
              <a:t> se agregan cuando una ruta se configura manualmente y la interfaz de salida está activa.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600" b="1" dirty="0"/>
              <a:t>Protocolo de routing dinámico</a:t>
            </a:r>
            <a:r>
              <a:rPr lang="es-ES" sz="1600" dirty="0"/>
              <a:t>: se agrega cuando se implementa EIGRP u OSPF y se identifican las redes.</a:t>
            </a:r>
          </a:p>
        </p:txBody>
      </p:sp>
    </p:spTree>
    <p:extLst>
      <p:ext uri="{BB962C8B-B14F-4D97-AF65-F5344CB8AC3E}">
        <p14:creationId xmlns:p14="http://schemas.microsoft.com/office/powerpoint/2010/main" val="139500927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394392"/>
            <a:ext cx="8870122" cy="838200"/>
          </a:xfrm>
        </p:spPr>
        <p:txBody>
          <a:bodyPr/>
          <a:lstStyle/>
          <a:p>
            <a:r>
              <a:rPr lang="es-ES" sz="1800" dirty="0" smtClean="0"/>
              <a:t>Analizar la tabla de </a:t>
            </a:r>
            <a:r>
              <a:rPr lang="es-ES" sz="1800" dirty="0" err="1" smtClean="0"/>
              <a:t>routing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Fuentes de la tabla de </a:t>
            </a:r>
            <a:r>
              <a:rPr lang="es-ES" dirty="0" err="1" smtClean="0"/>
              <a:t>routing</a:t>
            </a:r>
            <a:r>
              <a:rPr lang="es-ES" dirty="0" smtClean="0"/>
              <a:t> (continuación)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97" y="1506731"/>
            <a:ext cx="6002457" cy="4985509"/>
          </a:xfrm>
        </p:spPr>
      </p:pic>
    </p:spTree>
    <p:extLst>
      <p:ext uri="{BB962C8B-B14F-4D97-AF65-F5344CB8AC3E}">
        <p14:creationId xmlns:p14="http://schemas.microsoft.com/office/powerpoint/2010/main" val="1007846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Analizar la tabla de </a:t>
            </a:r>
            <a:r>
              <a:rPr lang="es-ES" sz="1800" dirty="0" err="1" smtClean="0"/>
              <a:t>routing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Entradas de </a:t>
            </a:r>
            <a:r>
              <a:rPr lang="es-ES" dirty="0" err="1" smtClean="0"/>
              <a:t>routing</a:t>
            </a:r>
            <a:r>
              <a:rPr lang="es-ES" dirty="0" smtClean="0"/>
              <a:t> para redes remotas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73" y="1513840"/>
            <a:ext cx="6750654" cy="4999368"/>
          </a:xfrm>
        </p:spPr>
      </p:pic>
      <p:sp>
        <p:nvSpPr>
          <p:cNvPr id="4" name="TextBox 3"/>
          <p:cNvSpPr txBox="1"/>
          <p:nvPr/>
        </p:nvSpPr>
        <p:spPr>
          <a:xfrm>
            <a:off x="1445586" y="1356874"/>
            <a:ext cx="626872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  <a:defRPr/>
            </a:pPr>
            <a:r>
              <a:rPr lang="es-ES" sz="1600" dirty="0"/>
              <a:t>Interpretar las entradas en la tabla de 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40566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Rutas conectadas directamente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Interfaces conectadas directamente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2348" y="1382955"/>
            <a:ext cx="8733677" cy="492640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s-ES" sz="2000" dirty="0"/>
              <a:t>Un router recién implementado, sin interfaces configuradas, tiene una tabla de routing vacía.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36" y="1976309"/>
            <a:ext cx="5864063" cy="470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875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sz="1800" dirty="0" smtClean="0"/>
              <a:t>Rutas conectadas directamente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Entradas de la tabla de </a:t>
            </a:r>
            <a:r>
              <a:rPr lang="es-ES" dirty="0" err="1" smtClean="0"/>
              <a:t>routing</a:t>
            </a:r>
            <a:r>
              <a:rPr lang="es-ES" dirty="0" smtClean="0"/>
              <a:t> conectadas directamente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04" y="1529772"/>
            <a:ext cx="6901557" cy="4948202"/>
          </a:xfrm>
        </p:spPr>
      </p:pic>
    </p:spTree>
    <p:extLst>
      <p:ext uri="{BB962C8B-B14F-4D97-AF65-F5344CB8AC3E}">
        <p14:creationId xmlns:p14="http://schemas.microsoft.com/office/powerpoint/2010/main" val="261072640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Rutas conectadas directamente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Ejemplo de conexión directa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81" y="1403570"/>
            <a:ext cx="6315076" cy="5059375"/>
          </a:xfrm>
        </p:spPr>
      </p:pic>
    </p:spTree>
    <p:extLst>
      <p:ext uri="{BB962C8B-B14F-4D97-AF65-F5344CB8AC3E}">
        <p14:creationId xmlns:p14="http://schemas.microsoft.com/office/powerpoint/2010/main" val="18125067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Rutas conectadas directamente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Ejemplo de IPv6 conectada directamente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00" y="1334192"/>
            <a:ext cx="5880648" cy="5137728"/>
          </a:xfrm>
        </p:spPr>
      </p:pic>
    </p:spTree>
    <p:extLst>
      <p:ext uri="{BB962C8B-B14F-4D97-AF65-F5344CB8AC3E}">
        <p14:creationId xmlns:p14="http://schemas.microsoft.com/office/powerpoint/2010/main" val="304695369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Rutas obtenidas en forma estática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Rutas estáticas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2348" y="1387102"/>
            <a:ext cx="8733677" cy="492640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s-ES" sz="1800" b="1" dirty="0"/>
              <a:t>Pueden implementarse rutas estáticas y rutas estáticas predefinidas después de agregar interfaces conectadas directamente a la tabla de routing: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800" dirty="0" smtClean="0"/>
              <a:t>Las rutas estáticas se configuran de forma manual. 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800" dirty="0" smtClean="0"/>
              <a:t>Estas definen una ruta explícita entre dos dispositivos de red.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800" dirty="0" smtClean="0"/>
              <a:t>Las rutas estáticas se deben actualizar manualmente si cambia la topología.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800" dirty="0" smtClean="0"/>
              <a:t>Entre sus beneficios podemos mencionar la mayor seguridad y el mejor control de los recursos.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800" dirty="0" smtClean="0"/>
              <a:t>Configure una ruta estática a una red específica con el comando </a:t>
            </a:r>
            <a:r>
              <a:rPr lang="es-ES" sz="1800" b="1" dirty="0"/>
              <a:t>ip route </a:t>
            </a:r>
            <a:r>
              <a:rPr lang="es-ES" sz="1800" i="1" dirty="0"/>
              <a:t>máscara de red</a:t>
            </a:r>
            <a:r>
              <a:rPr lang="es-ES" sz="1800" b="1" dirty="0"/>
              <a:t> {</a:t>
            </a:r>
            <a:r>
              <a:rPr lang="es-ES" sz="1800" i="1" dirty="0"/>
              <a:t>ip-de-siguiente-salto</a:t>
            </a:r>
            <a:r>
              <a:rPr lang="es-ES" sz="1800" b="1" dirty="0"/>
              <a:t> | </a:t>
            </a:r>
            <a:r>
              <a:rPr lang="es-ES" sz="1800" i="1" dirty="0"/>
              <a:t>interfaz-de-salida</a:t>
            </a:r>
            <a:r>
              <a:rPr lang="es-ES" sz="1800" b="1" dirty="0" smtClean="0"/>
              <a:t>}</a:t>
            </a:r>
            <a:r>
              <a:rPr lang="es-ES" sz="1800" dirty="0" smtClean="0"/>
              <a:t>.</a:t>
            </a:r>
            <a:endParaRPr lang="es-ES" sz="1800" dirty="0"/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800" dirty="0" smtClean="0"/>
              <a:t>Se utiliza una ruta estática predeterminada cuando la tabla de </a:t>
            </a:r>
            <a:r>
              <a:rPr lang="es-ES" sz="1800" dirty="0" err="1" smtClean="0"/>
              <a:t>routing</a:t>
            </a:r>
            <a:r>
              <a:rPr lang="es-ES" sz="1800" dirty="0" smtClean="0"/>
              <a:t> no contiene ninguna ruta para una red de destino. 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800" dirty="0" smtClean="0"/>
              <a:t>Configure una ruta estática predeterminada con el comando </a:t>
            </a:r>
            <a:r>
              <a:rPr lang="es-ES" sz="1800" b="1" dirty="0"/>
              <a:t>ip </a:t>
            </a:r>
            <a:r>
              <a:rPr lang="es-ES" sz="1800" b="1" dirty="0" err="1"/>
              <a:t>route</a:t>
            </a:r>
            <a:r>
              <a:rPr lang="es-ES" sz="1800" b="1" dirty="0"/>
              <a:t> </a:t>
            </a:r>
            <a:r>
              <a:rPr lang="es-ES" sz="1800" dirty="0" smtClean="0"/>
              <a:t>0.0.0.0 0.0.0.0 {</a:t>
            </a:r>
            <a:r>
              <a:rPr lang="es-ES" sz="1800" i="1" dirty="0"/>
              <a:t>interfaz-de-salida</a:t>
            </a:r>
            <a:r>
              <a:rPr lang="es-ES" sz="1800" dirty="0" smtClean="0"/>
              <a:t> | </a:t>
            </a:r>
            <a:r>
              <a:rPr lang="es-ES" sz="1800" i="1" dirty="0"/>
              <a:t>ip-del-siguiente-salto</a:t>
            </a:r>
            <a:r>
              <a:rPr lang="es-ES" sz="1800" dirty="0" smtClean="0"/>
              <a:t>}.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409179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2095" y="1349829"/>
            <a:ext cx="7602989" cy="3802742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son computadoras especializadas que tienen los siguientes componentes que se requieren para funcionar: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s-ES" sz="1600" dirty="0"/>
              <a:t>Unidad central de procesamiento (CPU)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s-ES" sz="1600" dirty="0"/>
              <a:t>Sistema operativo (OS): los routers utilizan IOS de Cisco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s-ES" sz="1600" dirty="0"/>
              <a:t>Memoria y almacenamiento (RAM, ROM, NVRAM, flash, disco duro)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200" y="396000"/>
            <a:ext cx="8509000" cy="838200"/>
          </a:xfrm>
        </p:spPr>
        <p:txBody>
          <a:bodyPr/>
          <a:lstStyle/>
          <a:p>
            <a:r>
              <a:rPr lang="es-ES" sz="1800" dirty="0" smtClean="0"/>
              <a:t>Funciones de un </a:t>
            </a:r>
            <a:r>
              <a:rPr lang="es-ES" sz="1800" dirty="0" err="1" smtClean="0"/>
              <a:t>router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Los </a:t>
            </a:r>
            <a:r>
              <a:rPr lang="es-ES" dirty="0" err="1" smtClean="0"/>
              <a:t>routers</a:t>
            </a:r>
            <a:r>
              <a:rPr lang="es-ES" dirty="0" smtClean="0"/>
              <a:t> son computadoras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73" y="2979369"/>
            <a:ext cx="5691698" cy="357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0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Rutas obtenidas en forma estática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Ejemplo de una ruta estática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82" y="1310640"/>
            <a:ext cx="6122303" cy="5158834"/>
          </a:xfrm>
        </p:spPr>
      </p:pic>
    </p:spTree>
    <p:extLst>
      <p:ext uri="{BB962C8B-B14F-4D97-AF65-F5344CB8AC3E}">
        <p14:creationId xmlns:p14="http://schemas.microsoft.com/office/powerpoint/2010/main" val="252727389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Rutas obtenidas en forma estática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Ejemplo de una ruta estática (continuación)</a:t>
            </a:r>
          </a:p>
        </p:txBody>
      </p:sp>
      <p:pic>
        <p:nvPicPr>
          <p:cNvPr id="3" name="Content Placeholder 2" descr="Routing and Switching Essential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5" t="23486" r="42981" b="19863"/>
          <a:stretch/>
        </p:blipFill>
        <p:spPr>
          <a:xfrm>
            <a:off x="1046480" y="1730398"/>
            <a:ext cx="6515314" cy="4949338"/>
          </a:xfrm>
        </p:spPr>
      </p:pic>
      <p:sp>
        <p:nvSpPr>
          <p:cNvPr id="4" name="TextBox 3"/>
          <p:cNvSpPr txBox="1"/>
          <p:nvPr/>
        </p:nvSpPr>
        <p:spPr>
          <a:xfrm>
            <a:off x="1309850" y="1452479"/>
            <a:ext cx="625194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Ingresar y verificar una ruta estática</a:t>
            </a:r>
          </a:p>
        </p:txBody>
      </p:sp>
    </p:spTree>
    <p:extLst>
      <p:ext uri="{BB962C8B-B14F-4D97-AF65-F5344CB8AC3E}">
        <p14:creationId xmlns:p14="http://schemas.microsoft.com/office/powerpoint/2010/main" val="10230514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Rutas obtenidas en forma estática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Ejemplos de rutas IPv6 estáticas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43" y="1203745"/>
            <a:ext cx="5771251" cy="2778976"/>
          </a:xfrm>
        </p:spPr>
      </p:pic>
      <p:pic>
        <p:nvPicPr>
          <p:cNvPr id="6" name="Picture 5" descr="Routing and Switching Essentials - Mozilla Firefox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3" t="50667" r="42557" b="9723"/>
          <a:stretch/>
        </p:blipFill>
        <p:spPr>
          <a:xfrm>
            <a:off x="1544320" y="3982720"/>
            <a:ext cx="5620497" cy="277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921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Rutas obtenidas en forma estática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Ejemplos de rutas IPv6 estáticas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1351393"/>
            <a:ext cx="4785360" cy="2481071"/>
          </a:xfrm>
        </p:spPr>
      </p:pic>
      <p:pic>
        <p:nvPicPr>
          <p:cNvPr id="4" name="Picture 3" descr="Routing and Switching Essentials - Mozilla Firefox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3" t="49482" r="41667" b="10552"/>
          <a:stretch/>
        </p:blipFill>
        <p:spPr>
          <a:xfrm>
            <a:off x="2057795" y="3832578"/>
            <a:ext cx="4790045" cy="23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751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Protocolos de </a:t>
            </a:r>
            <a:r>
              <a:rPr lang="es-ES" sz="1800" dirty="0" err="1" smtClean="0"/>
              <a:t>routing</a:t>
            </a:r>
            <a:r>
              <a:rPr lang="es-ES" sz="1800" dirty="0" smtClean="0"/>
              <a:t> dinámico</a:t>
            </a:r>
            <a:r>
              <a:rPr dirty="0"/>
              <a:t/>
            </a:r>
            <a:br>
              <a:rPr dirty="0"/>
            </a:br>
            <a:r>
              <a:rPr lang="es-ES" dirty="0" err="1" smtClean="0"/>
              <a:t>Routing</a:t>
            </a:r>
            <a:r>
              <a:rPr lang="es-ES" dirty="0" smtClean="0"/>
              <a:t> dinámico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9" y="1232592"/>
            <a:ext cx="3389303" cy="4973057"/>
          </a:xfrm>
        </p:spPr>
        <p:txBody>
          <a:bodyPr/>
          <a:lstStyle/>
          <a:p>
            <a:r>
              <a:rPr lang="es-ES" sz="2000" dirty="0"/>
              <a:t>Los routers usan el routing dinámico para compartir información sobre el estado y la capacidad de alcance de redes remotas.</a:t>
            </a:r>
          </a:p>
          <a:p>
            <a:r>
              <a:rPr lang="es-ES" sz="2000" dirty="0" smtClean="0"/>
              <a:t>Realiza </a:t>
            </a:r>
            <a:r>
              <a:rPr lang="es-ES" sz="2000" dirty="0"/>
              <a:t>la detección de redes y el mantenimiento de las tablas de routing.</a:t>
            </a:r>
          </a:p>
          <a:p>
            <a:r>
              <a:rPr lang="es-ES" sz="2000" dirty="0"/>
              <a:t>Los routers convergen una vez que finalizan el intercambio y actualizan sus tablas de routing.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92" y="1544321"/>
            <a:ext cx="5333012" cy="42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05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Protocolos de </a:t>
            </a:r>
            <a:r>
              <a:rPr lang="es-ES" sz="1800" dirty="0" err="1" smtClean="0"/>
              <a:t>routing</a:t>
            </a:r>
            <a:r>
              <a:rPr lang="es-ES" sz="1800" dirty="0" smtClean="0"/>
              <a:t> dinámico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Protocolos de </a:t>
            </a:r>
            <a:r>
              <a:rPr lang="es-ES" dirty="0" err="1" smtClean="0"/>
              <a:t>routing</a:t>
            </a:r>
            <a:r>
              <a:rPr lang="es-ES" dirty="0" smtClean="0"/>
              <a:t> IPv4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3596" y="1378896"/>
            <a:ext cx="8364916" cy="4973057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Cisco admiten diversos protocolos de routing dinámico IPv4, incluidos los siguientes:</a:t>
            </a:r>
          </a:p>
          <a:p>
            <a:pPr lvl="1"/>
            <a:r>
              <a:rPr lang="es-ES" sz="1600" b="1" dirty="0"/>
              <a:t>EIGRP</a:t>
            </a:r>
            <a:r>
              <a:rPr lang="es-ES" sz="1600" dirty="0"/>
              <a:t>: Protocolo mejorado de routing de gateway interior</a:t>
            </a:r>
          </a:p>
          <a:p>
            <a:pPr lvl="1"/>
            <a:r>
              <a:rPr lang="es-ES" sz="1600" b="1" dirty="0"/>
              <a:t>OSPF</a:t>
            </a:r>
            <a:r>
              <a:rPr lang="es-ES" sz="1600" dirty="0"/>
              <a:t>: Abrir primero la ruta más corta</a:t>
            </a:r>
          </a:p>
          <a:p>
            <a:pPr lvl="1"/>
            <a:r>
              <a:rPr lang="es-ES" sz="1600" b="1" dirty="0"/>
              <a:t>IS-IS</a:t>
            </a:r>
            <a:r>
              <a:rPr lang="es-ES" sz="1600" dirty="0"/>
              <a:t>: Sistema intermedio a sistema intermedio</a:t>
            </a:r>
          </a:p>
          <a:p>
            <a:pPr lvl="1"/>
            <a:r>
              <a:rPr lang="es-ES" sz="1600" b="1" dirty="0"/>
              <a:t>RIP</a:t>
            </a:r>
            <a:r>
              <a:rPr lang="es-ES" sz="1600" dirty="0"/>
              <a:t>: Protocolo de información de routing</a:t>
            </a:r>
          </a:p>
          <a:p>
            <a:pPr marL="0" indent="0">
              <a:buNone/>
            </a:pPr>
            <a:r>
              <a:rPr lang="es-ES" sz="2000" dirty="0"/>
              <a:t>Utilice el comando </a:t>
            </a:r>
            <a:r>
              <a:rPr lang="es-ES" sz="2000" b="1" dirty="0"/>
              <a:t>router ? </a:t>
            </a:r>
            <a:r>
              <a:rPr lang="es-ES" sz="2000" dirty="0"/>
              <a:t>en el modo de configuración global para determinar qué protocolos de routing admite IOS.</a:t>
            </a:r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1" t="52796" r="40799" b="12538"/>
          <a:stretch/>
        </p:blipFill>
        <p:spPr>
          <a:xfrm>
            <a:off x="1753436" y="4187952"/>
            <a:ext cx="5465235" cy="23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859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Protocolos de </a:t>
            </a:r>
            <a:r>
              <a:rPr lang="es-ES" sz="1800" dirty="0" err="1" smtClean="0"/>
              <a:t>routing</a:t>
            </a:r>
            <a:r>
              <a:rPr lang="es-ES" sz="1800" dirty="0" smtClean="0"/>
              <a:t> dinámico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Ejemplos de </a:t>
            </a:r>
            <a:r>
              <a:rPr lang="es-ES" dirty="0" err="1" smtClean="0"/>
              <a:t>routing</a:t>
            </a:r>
            <a:r>
              <a:rPr lang="es-ES" dirty="0" smtClean="0"/>
              <a:t> dinámico IPv4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1" y="1470481"/>
            <a:ext cx="6915948" cy="4991933"/>
          </a:xfrm>
        </p:spPr>
      </p:pic>
    </p:spTree>
    <p:extLst>
      <p:ext uri="{BB962C8B-B14F-4D97-AF65-F5344CB8AC3E}">
        <p14:creationId xmlns:p14="http://schemas.microsoft.com/office/powerpoint/2010/main" val="809970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Protocolos de </a:t>
            </a:r>
            <a:r>
              <a:rPr lang="es-ES" sz="1800" dirty="0" err="1" smtClean="0"/>
              <a:t>routing</a:t>
            </a:r>
            <a:r>
              <a:rPr lang="es-ES" sz="1800" dirty="0" smtClean="0"/>
              <a:t> dinámico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Protocolos de </a:t>
            </a:r>
            <a:r>
              <a:rPr lang="es-ES" dirty="0" err="1" smtClean="0"/>
              <a:t>routing</a:t>
            </a:r>
            <a:r>
              <a:rPr lang="es-ES" dirty="0" smtClean="0"/>
              <a:t> IPv6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2348" y="1232592"/>
            <a:ext cx="8733677" cy="4926405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Cisco pueden admitir diversos protocolos de routing dinámico IPv6, incluidos los siguientes: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 err="1" smtClean="0"/>
              <a:t>RIPng</a:t>
            </a:r>
            <a:r>
              <a:rPr lang="es-ES" sz="1600" b="1" dirty="0" smtClean="0"/>
              <a:t> </a:t>
            </a:r>
            <a:r>
              <a:rPr lang="es-ES" sz="1600" dirty="0" smtClean="0"/>
              <a:t>(</a:t>
            </a:r>
            <a:r>
              <a:rPr lang="es-ES" sz="1600" dirty="0"/>
              <a:t>RIP de próxima generación)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/>
              <a:t>OSPFv3</a:t>
            </a:r>
            <a:endParaRPr lang="es-ES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/>
              <a:t>EIGRP</a:t>
            </a:r>
            <a:r>
              <a:rPr lang="es-ES" sz="1600" dirty="0"/>
              <a:t> para IPv6</a:t>
            </a:r>
          </a:p>
          <a:p>
            <a:pPr marL="0" indent="0">
              <a:buNone/>
            </a:pPr>
            <a:r>
              <a:rPr lang="es-ES" dirty="0" smtClean="0"/>
              <a:t>Utilice el comando </a:t>
            </a:r>
            <a:r>
              <a:rPr lang="es-ES" b="1" dirty="0"/>
              <a:t>ipv6 router ? </a:t>
            </a:r>
            <a:r>
              <a:rPr lang="es-ES" dirty="0" smtClean="0"/>
              <a:t>para determinar qué protocolos de </a:t>
            </a:r>
            <a:r>
              <a:rPr lang="es-ES" dirty="0" err="1" smtClean="0"/>
              <a:t>routing</a:t>
            </a:r>
            <a:r>
              <a:rPr lang="es-ES" dirty="0" smtClean="0"/>
              <a:t> admite IOS.</a:t>
            </a:r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0" t="57083" r="40300" b="24160"/>
          <a:stretch/>
        </p:blipFill>
        <p:spPr>
          <a:xfrm>
            <a:off x="232348" y="4142547"/>
            <a:ext cx="8855957" cy="2016450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9956" y="-48399"/>
            <a:ext cx="845404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Protocolos de </a:t>
            </a:r>
            <a:r>
              <a:rPr kumimoji="0" lang="es-E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routing</a:t>
            </a:r>
            <a:r>
              <a:rPr kumimoji="0" lang="es-E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IPv6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8333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Protocolos de </a:t>
            </a:r>
            <a:r>
              <a:rPr lang="es-ES" sz="1800" dirty="0" err="1" smtClean="0"/>
              <a:t>routing</a:t>
            </a:r>
            <a:r>
              <a:rPr lang="es-ES" sz="1800" dirty="0" smtClean="0"/>
              <a:t> dinámico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Ejemplos de </a:t>
            </a:r>
            <a:r>
              <a:rPr lang="es-ES" dirty="0" err="1" smtClean="0"/>
              <a:t>routing</a:t>
            </a:r>
            <a:r>
              <a:rPr lang="es-ES" dirty="0" smtClean="0"/>
              <a:t> dinámico IPv6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4" y="1232593"/>
            <a:ext cx="6206606" cy="3319530"/>
          </a:xfrm>
        </p:spPr>
      </p:pic>
      <p:pic>
        <p:nvPicPr>
          <p:cNvPr id="7" name="Picture 6" descr="Routing and Switching Essentials - Mozilla Firefox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6" t="60916" r="39881" b="10280"/>
          <a:stretch/>
        </p:blipFill>
        <p:spPr>
          <a:xfrm>
            <a:off x="1492458" y="4866158"/>
            <a:ext cx="5680501" cy="18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428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en-US"/>
          </a:p>
        </p:txBody>
      </p:sp>
      <p:pic>
        <p:nvPicPr>
          <p:cNvPr id="121858" name="Picture 3" descr="CNA_largo-onwhit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0368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1124" y="1620546"/>
            <a:ext cx="7365191" cy="870857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utilizan puertos y tarjetas de interfaz de red especializados para interconectarse a otras redes.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9868" y="396000"/>
            <a:ext cx="8817806" cy="854756"/>
          </a:xfrm>
        </p:spPr>
        <p:txBody>
          <a:bodyPr anchor="t"/>
          <a:lstStyle/>
          <a:p>
            <a:r>
              <a:rPr lang="es-ES" sz="1800" dirty="0" smtClean="0"/>
              <a:t>Funciones de un </a:t>
            </a:r>
            <a:r>
              <a:rPr lang="es-ES" sz="1800" dirty="0" err="1" smtClean="0"/>
              <a:t>router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Los </a:t>
            </a:r>
            <a:r>
              <a:rPr lang="es-ES" dirty="0" err="1" smtClean="0"/>
              <a:t>routers</a:t>
            </a:r>
            <a:r>
              <a:rPr lang="es-ES" dirty="0" smtClean="0"/>
              <a:t> son computadoras (continuación)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6353" y="2373262"/>
            <a:ext cx="4672666" cy="4258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132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9" descr="Cisco_WHT_Log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619375"/>
            <a:ext cx="24003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70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pPr algn="ctr" eaLnBrk="0" hangingPunct="0">
              <a:lnSpc>
                <a:spcPct val="90000"/>
              </a:lnSpc>
            </a:pP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72538262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 smtClean="0"/>
              <a:t>Funciones de un </a:t>
            </a:r>
            <a:r>
              <a:rPr lang="es-ES" sz="1800" dirty="0" err="1" smtClean="0"/>
              <a:t>router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Los </a:t>
            </a:r>
            <a:r>
              <a:rPr lang="es-ES" dirty="0" err="1" smtClean="0"/>
              <a:t>routers</a:t>
            </a:r>
            <a:r>
              <a:rPr lang="es-ES" dirty="0" smtClean="0"/>
              <a:t> son computadoras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06" y="1701800"/>
            <a:ext cx="6683601" cy="4892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9000" y="1387868"/>
            <a:ext cx="44323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Memoria del router</a:t>
            </a:r>
          </a:p>
        </p:txBody>
      </p:sp>
    </p:spTree>
    <p:extLst>
      <p:ext uri="{BB962C8B-B14F-4D97-AF65-F5344CB8AC3E}">
        <p14:creationId xmlns:p14="http://schemas.microsoft.com/office/powerpoint/2010/main" val="29609499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 smtClean="0"/>
              <a:t>Funciones de un </a:t>
            </a:r>
            <a:r>
              <a:rPr lang="es-ES" sz="1800" dirty="0" err="1" smtClean="0"/>
              <a:t>router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Los </a:t>
            </a:r>
            <a:r>
              <a:rPr lang="es-ES" dirty="0" err="1" smtClean="0"/>
              <a:t>routers</a:t>
            </a:r>
            <a:r>
              <a:rPr lang="es-ES" dirty="0" smtClean="0"/>
              <a:t> interconectan redes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1" y="1445908"/>
            <a:ext cx="6497783" cy="4914461"/>
          </a:xfrm>
        </p:spPr>
      </p:pic>
    </p:spTree>
    <p:extLst>
      <p:ext uri="{BB962C8B-B14F-4D97-AF65-F5344CB8AC3E}">
        <p14:creationId xmlns:p14="http://schemas.microsoft.com/office/powerpoint/2010/main" val="9451328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600" y="396000"/>
            <a:ext cx="8145462" cy="838200"/>
          </a:xfrm>
        </p:spPr>
        <p:txBody>
          <a:bodyPr/>
          <a:lstStyle/>
          <a:p>
            <a:r>
              <a:rPr lang="es-ES" sz="1800" dirty="0" smtClean="0"/>
              <a:t>Funciones de un </a:t>
            </a:r>
            <a:r>
              <a:rPr lang="es-ES" sz="1800" dirty="0" err="1" smtClean="0"/>
              <a:t>router</a:t>
            </a:r>
            <a:r>
              <a:rPr lang="es-ES" sz="1800" dirty="0"/>
              <a:t/>
            </a:r>
            <a:br>
              <a:rPr lang="es-ES" sz="1800" dirty="0"/>
            </a:br>
            <a:r>
              <a:rPr lang="es-ES" dirty="0" smtClean="0"/>
              <a:t>Los </a:t>
            </a:r>
            <a:r>
              <a:rPr lang="es-ES" dirty="0" err="1" smtClean="0"/>
              <a:t>routers</a:t>
            </a:r>
            <a:r>
              <a:rPr lang="es-ES" dirty="0" smtClean="0"/>
              <a:t> eligen las mejores rutas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5458" y="1437731"/>
            <a:ext cx="7940675" cy="3571875"/>
          </a:xfrm>
        </p:spPr>
        <p:txBody>
          <a:bodyPr/>
          <a:lstStyle/>
          <a:p>
            <a:r>
              <a:rPr lang="es-ES" sz="2000" dirty="0"/>
              <a:t>Los routers usan rutas estáticas y protocolos de routing dinámico para descubrir redes remotas y crear sus tablas de routing.</a:t>
            </a:r>
          </a:p>
          <a:p>
            <a:r>
              <a:rPr lang="es-ES" sz="2000" dirty="0"/>
              <a:t>Los routers utilizan tablas de routing para determinar la mejor ruta para enviar paquetes.</a:t>
            </a:r>
          </a:p>
          <a:p>
            <a:r>
              <a:rPr lang="es-ES" sz="2000" dirty="0"/>
              <a:t>Los routers encapsulan el paquete y lo reenvían a la interfaz indicada en la tabla de routing.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7015" t="22099" r="42221" b="51234"/>
          <a:stretch/>
        </p:blipFill>
        <p:spPr>
          <a:xfrm>
            <a:off x="841233" y="3727576"/>
            <a:ext cx="74549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29077</TotalTime>
  <Pages>28</Pages>
  <Words>2208</Words>
  <Application>Microsoft Office PowerPoint</Application>
  <PresentationFormat>Presentación en pantalla (4:3)</PresentationFormat>
  <Paragraphs>405</Paragraphs>
  <Slides>60</Slides>
  <Notes>60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60</vt:i4>
      </vt:variant>
    </vt:vector>
  </HeadingPairs>
  <TitlesOfParts>
    <vt:vector size="66" baseType="lpstr">
      <vt:lpstr>ＭＳ Ｐゴシック</vt:lpstr>
      <vt:lpstr>Arial</vt:lpstr>
      <vt:lpstr>Courier New</vt:lpstr>
      <vt:lpstr>Wingdings</vt:lpstr>
      <vt:lpstr>PPT-TMPLT-WHT_C</vt:lpstr>
      <vt:lpstr>NetAcad-4F_PPT-WHT_060408</vt:lpstr>
      <vt:lpstr>Capítulo 1: Conceptos de routing</vt:lpstr>
      <vt:lpstr>1.1 Configuración inicial del router</vt:lpstr>
      <vt:lpstr>Funciones de un router Características de una red</vt:lpstr>
      <vt:lpstr>Funciones de un router ¿Por qué elegir el routing?</vt:lpstr>
      <vt:lpstr>Funciones de un router Los routers son computadoras</vt:lpstr>
      <vt:lpstr>Funciones de un router Los routers son computadoras (continuación)</vt:lpstr>
      <vt:lpstr>Funciones de un router Los routers son computadoras</vt:lpstr>
      <vt:lpstr>Funciones de un router Los routers interconectan redes</vt:lpstr>
      <vt:lpstr>Funciones de un router Los routers eligen las mejores rutas</vt:lpstr>
      <vt:lpstr>Funciones de un router Métodos de reenvío de paquetes</vt:lpstr>
      <vt:lpstr>Conectar dispositivos Conexión a una red</vt:lpstr>
      <vt:lpstr>Conectar dispositivos Gateways predeterminados</vt:lpstr>
      <vt:lpstr>Conectar dispositivos Documentar la asignación de direcciones de red</vt:lpstr>
      <vt:lpstr>Conectar dispositivos Habilitar IP en un host</vt:lpstr>
      <vt:lpstr>Conectar dispositivos Habilitar IP en un host</vt:lpstr>
      <vt:lpstr>Conectar dispositivos Habilitar IP en un host</vt:lpstr>
      <vt:lpstr>Conectar dispositivos Indicadores LED de los dispositivos</vt:lpstr>
      <vt:lpstr>Conectar dispositivos Acceso a la consola</vt:lpstr>
      <vt:lpstr>Conectar dispositivos Habilitar IP en un switch</vt:lpstr>
      <vt:lpstr>Configuración básica de un router Configurar los parámetros básicos de un router </vt:lpstr>
      <vt:lpstr>Configuración básica de un router Configurar una interfaz de router IPv4</vt:lpstr>
      <vt:lpstr>Configuración básica de un router Configurar una interfaz de router IPv6</vt:lpstr>
      <vt:lpstr>Configuración básica de un router Configurar una interfaz de router IPv6 (continuación)</vt:lpstr>
      <vt:lpstr>Configuración básica de un router Configurar una interfaz de loopback IPv4</vt:lpstr>
      <vt:lpstr>Verificar la conectividad de redes conectadas directamente Verificar la configuración de la interfaz</vt:lpstr>
      <vt:lpstr>Verificar la conectividad de redes conectadas directamente Verificar la configuración de la interfaz (continuación)</vt:lpstr>
      <vt:lpstr>Verificar la conectividad de redes conectadas directamente Verificar la configuración de una interfaz IPv6</vt:lpstr>
      <vt:lpstr>Verificar la conectividad de redes conectadas directamente Filtrar la salida del comando show</vt:lpstr>
      <vt:lpstr>Verificar la conectividad de redes conectadas directamente Historial de comandos</vt:lpstr>
      <vt:lpstr>1.2 Decisiones de routing</vt:lpstr>
      <vt:lpstr>Switching de paquetes entre redes Función de switching de un router</vt:lpstr>
      <vt:lpstr>Switching de paquetes entre redes Enviar un paquete</vt:lpstr>
      <vt:lpstr>Switching de paquetes entre redes Reenviar al siguiente salto</vt:lpstr>
      <vt:lpstr>Switching de paquetes entre redes Routing de paquetes</vt:lpstr>
      <vt:lpstr>Switching de paquetes entre redes Llegar al destino</vt:lpstr>
      <vt:lpstr>Determinación de rutas Decisiones de routing</vt:lpstr>
      <vt:lpstr>Determinación de rutas La mejor ruta</vt:lpstr>
      <vt:lpstr>Determinación de rutas Equilibrio de carga</vt:lpstr>
      <vt:lpstr>Determinación de rutas Distancia administrativa</vt:lpstr>
      <vt:lpstr>1.3 Funcionamiento del router</vt:lpstr>
      <vt:lpstr>Analizar la tabla de routing La tabla de routing</vt:lpstr>
      <vt:lpstr>Analizar la tabla de routing Fuentes de la tabla de routing</vt:lpstr>
      <vt:lpstr>Analizar la tabla de routing Fuentes de la tabla de routing (continuación)</vt:lpstr>
      <vt:lpstr>Analizar la tabla de routing Entradas de routing para redes remotas</vt:lpstr>
      <vt:lpstr>Rutas conectadas directamente Interfaces conectadas directamente</vt:lpstr>
      <vt:lpstr>Rutas conectadas directamente Entradas de la tabla de routing conectadas directamente</vt:lpstr>
      <vt:lpstr>Rutas conectadas directamente Ejemplo de conexión directa</vt:lpstr>
      <vt:lpstr>Rutas conectadas directamente Ejemplo de IPv6 conectada directamente</vt:lpstr>
      <vt:lpstr>Rutas obtenidas en forma estática Rutas estáticas</vt:lpstr>
      <vt:lpstr>Rutas obtenidas en forma estática Ejemplo de una ruta estática</vt:lpstr>
      <vt:lpstr>Rutas obtenidas en forma estática Ejemplo de una ruta estática (continuación)</vt:lpstr>
      <vt:lpstr>Rutas obtenidas en forma estática Ejemplos de rutas IPv6 estáticas</vt:lpstr>
      <vt:lpstr>Rutas obtenidas en forma estática Ejemplos de rutas IPv6 estáticas</vt:lpstr>
      <vt:lpstr>Protocolos de routing dinámico Routing dinámico</vt:lpstr>
      <vt:lpstr>Protocolos de routing dinámico Protocolos de routing IPv4 </vt:lpstr>
      <vt:lpstr>Protocolos de routing dinámico Ejemplos de routing dinámico IPv4 </vt:lpstr>
      <vt:lpstr>Protocolos de routing dinámico Protocolos de routing IPv6</vt:lpstr>
      <vt:lpstr>Protocolos de routing dinámico Ejemplos de routing dinámico IPv6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usrdocbr</cp:lastModifiedBy>
  <cp:revision>1191</cp:revision>
  <cp:lastPrinted>1999-01-27T00:54:54Z</cp:lastPrinted>
  <dcterms:created xsi:type="dcterms:W3CDTF">2006-10-23T15:07:30Z</dcterms:created>
  <dcterms:modified xsi:type="dcterms:W3CDTF">2018-11-08T17:29:57Z</dcterms:modified>
</cp:coreProperties>
</file>